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0"/>
  </p:notesMasterIdLst>
  <p:handoutMasterIdLst>
    <p:handoutMasterId r:id="rId41"/>
  </p:handoutMasterIdLst>
  <p:sldIdLst>
    <p:sldId id="256" r:id="rId2"/>
    <p:sldId id="426" r:id="rId3"/>
    <p:sldId id="507" r:id="rId4"/>
    <p:sldId id="448" r:id="rId5"/>
    <p:sldId id="474" r:id="rId6"/>
    <p:sldId id="449" r:id="rId7"/>
    <p:sldId id="452" r:id="rId8"/>
    <p:sldId id="476" r:id="rId9"/>
    <p:sldId id="477" r:id="rId10"/>
    <p:sldId id="454" r:id="rId11"/>
    <p:sldId id="479" r:id="rId12"/>
    <p:sldId id="457" r:id="rId13"/>
    <p:sldId id="480" r:id="rId14"/>
    <p:sldId id="484" r:id="rId15"/>
    <p:sldId id="485" r:id="rId16"/>
    <p:sldId id="492" r:id="rId17"/>
    <p:sldId id="493" r:id="rId18"/>
    <p:sldId id="461" r:id="rId19"/>
    <p:sldId id="488" r:id="rId20"/>
    <p:sldId id="489" r:id="rId21"/>
    <p:sldId id="490" r:id="rId22"/>
    <p:sldId id="470" r:id="rId23"/>
    <p:sldId id="491" r:id="rId24"/>
    <p:sldId id="495" r:id="rId25"/>
    <p:sldId id="496" r:id="rId26"/>
    <p:sldId id="498" r:id="rId27"/>
    <p:sldId id="502" r:id="rId28"/>
    <p:sldId id="503" r:id="rId29"/>
    <p:sldId id="500" r:id="rId30"/>
    <p:sldId id="501" r:id="rId31"/>
    <p:sldId id="473" r:id="rId32"/>
    <p:sldId id="420" r:id="rId33"/>
    <p:sldId id="434" r:id="rId34"/>
    <p:sldId id="431" r:id="rId35"/>
    <p:sldId id="433" r:id="rId36"/>
    <p:sldId id="403" r:id="rId37"/>
    <p:sldId id="435" r:id="rId38"/>
    <p:sldId id="436" r:id="rId39"/>
  </p:sldIdLst>
  <p:sldSz cx="10075863" cy="7562850"/>
  <p:notesSz cx="7772400" cy="10058400"/>
  <p:defaultTextStyle>
    <a:defPPr>
      <a:defRPr lang="en-GB"/>
    </a:defPPr>
    <a:lvl1pPr algn="l" defTabSz="457200" rtl="0" fontAlgn="base">
      <a:spcBef>
        <a:spcPct val="0"/>
      </a:spcBef>
      <a:spcAft>
        <a:spcPct val="0"/>
      </a:spcAft>
      <a:defRPr kern="1200">
        <a:solidFill>
          <a:schemeClr val="bg1"/>
        </a:solidFill>
        <a:latin typeface="Arial" charset="0"/>
        <a:ea typeface="Microsoft YaHei" pitchFamily="34" charset="-122"/>
        <a:cs typeface="+mn-cs"/>
      </a:defRPr>
    </a:lvl1pPr>
    <a:lvl2pPr marL="742950" indent="-285750" algn="l" defTabSz="457200" rtl="0" fontAlgn="base">
      <a:spcBef>
        <a:spcPct val="0"/>
      </a:spcBef>
      <a:spcAft>
        <a:spcPct val="0"/>
      </a:spcAft>
      <a:defRPr kern="1200">
        <a:solidFill>
          <a:schemeClr val="bg1"/>
        </a:solidFill>
        <a:latin typeface="Arial" charset="0"/>
        <a:ea typeface="Microsoft YaHei" pitchFamily="34" charset="-122"/>
        <a:cs typeface="+mn-cs"/>
      </a:defRPr>
    </a:lvl2pPr>
    <a:lvl3pPr marL="11430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3pPr>
    <a:lvl4pPr marL="16002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4pPr>
    <a:lvl5pPr marL="2057400" indent="-228600" algn="l" defTabSz="457200" rtl="0" fontAlgn="base">
      <a:spcBef>
        <a:spcPct val="0"/>
      </a:spcBef>
      <a:spcAft>
        <a:spcPct val="0"/>
      </a:spcAft>
      <a:defRPr kern="1200">
        <a:solidFill>
          <a:schemeClr val="bg1"/>
        </a:solidFill>
        <a:latin typeface="Arial" charset="0"/>
        <a:ea typeface="Microsoft YaHei" pitchFamily="34" charset="-122"/>
        <a:cs typeface="+mn-cs"/>
      </a:defRPr>
    </a:lvl5pPr>
    <a:lvl6pPr marL="2286000" algn="l" defTabSz="914400" rtl="0" eaLnBrk="1" latinLnBrk="0" hangingPunct="1">
      <a:defRPr kern="1200">
        <a:solidFill>
          <a:schemeClr val="bg1"/>
        </a:solidFill>
        <a:latin typeface="Arial" charset="0"/>
        <a:ea typeface="Microsoft YaHei" pitchFamily="34" charset="-122"/>
        <a:cs typeface="+mn-cs"/>
      </a:defRPr>
    </a:lvl6pPr>
    <a:lvl7pPr marL="2743200" algn="l" defTabSz="914400" rtl="0" eaLnBrk="1" latinLnBrk="0" hangingPunct="1">
      <a:defRPr kern="1200">
        <a:solidFill>
          <a:schemeClr val="bg1"/>
        </a:solidFill>
        <a:latin typeface="Arial" charset="0"/>
        <a:ea typeface="Microsoft YaHei" pitchFamily="34" charset="-122"/>
        <a:cs typeface="+mn-cs"/>
      </a:defRPr>
    </a:lvl7pPr>
    <a:lvl8pPr marL="3200400" algn="l" defTabSz="914400" rtl="0" eaLnBrk="1" latinLnBrk="0" hangingPunct="1">
      <a:defRPr kern="1200">
        <a:solidFill>
          <a:schemeClr val="bg1"/>
        </a:solidFill>
        <a:latin typeface="Arial" charset="0"/>
        <a:ea typeface="Microsoft YaHei" pitchFamily="34" charset="-122"/>
        <a:cs typeface="+mn-cs"/>
      </a:defRPr>
    </a:lvl8pPr>
    <a:lvl9pPr marL="3657600" algn="l" defTabSz="914400" rtl="0" eaLnBrk="1" latinLnBrk="0" hangingPunct="1">
      <a:defRPr kern="1200">
        <a:solidFill>
          <a:schemeClr val="bg1"/>
        </a:solidFill>
        <a:latin typeface="Arial" charset="0"/>
        <a:ea typeface="Microsoft YaHei" pitchFamily="34"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771" autoAdjust="0"/>
  </p:normalViewPr>
  <p:slideViewPr>
    <p:cSldViewPr>
      <p:cViewPr varScale="1">
        <p:scale>
          <a:sx n="65" d="100"/>
          <a:sy n="65" d="100"/>
        </p:scale>
        <p:origin x="-470" y="-77"/>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79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106028-86AF-4501-A55B-EBC8AEA85AB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61B249A-3130-48B6-9683-D413BA0CD2AB}">
      <dgm:prSet phldrT="[Text]" custT="1"/>
      <dgm:spPr/>
      <dgm:t>
        <a:bodyPr/>
        <a:lstStyle/>
        <a:p>
          <a:r>
            <a:rPr lang="en-US" sz="3500" dirty="0" smtClean="0">
              <a:latin typeface="Times New Roman" panose="02020603050405020304" pitchFamily="18" charset="0"/>
              <a:cs typeface="Times New Roman" panose="02020603050405020304" pitchFamily="18" charset="0"/>
            </a:rPr>
            <a:t>1</a:t>
          </a:r>
          <a:endParaRPr lang="en-US" sz="3500" dirty="0">
            <a:latin typeface="Times New Roman" panose="02020603050405020304" pitchFamily="18" charset="0"/>
            <a:cs typeface="Times New Roman" panose="02020603050405020304" pitchFamily="18" charset="0"/>
          </a:endParaRPr>
        </a:p>
      </dgm:t>
    </dgm:pt>
    <dgm:pt modelId="{70CBBA98-1099-47C6-B693-112EE7DA019B}" type="parTrans" cxnId="{9FC77882-9BEB-48AE-9E4E-EFAFCC62C87C}">
      <dgm:prSet/>
      <dgm:spPr/>
      <dgm:t>
        <a:bodyPr/>
        <a:lstStyle/>
        <a:p>
          <a:endParaRPr lang="en-US"/>
        </a:p>
      </dgm:t>
    </dgm:pt>
    <dgm:pt modelId="{42D62F3F-9BA0-4FBC-8C8A-4148EE6E47D8}" type="sibTrans" cxnId="{9FC77882-9BEB-48AE-9E4E-EFAFCC62C87C}">
      <dgm:prSet/>
      <dgm:spPr/>
      <dgm:t>
        <a:bodyPr/>
        <a:lstStyle/>
        <a:p>
          <a:endParaRPr lang="en-US"/>
        </a:p>
      </dgm:t>
    </dgm:pt>
    <dgm:pt modelId="{48575A41-81FA-44E0-BA38-D2CC3BCB2BCC}">
      <dgm:prSet phldrT="[Text]" custT="1"/>
      <dgm:spPr/>
      <dgm:t>
        <a:bodyPr/>
        <a:lstStyle/>
        <a:p>
          <a:r>
            <a:rPr lang="en-US" sz="3200" dirty="0" err="1" smtClean="0">
              <a:latin typeface="Times New Roman" panose="02020603050405020304" pitchFamily="18" charset="0"/>
              <a:cs typeface="Times New Roman" panose="02020603050405020304" pitchFamily="18" charset="0"/>
            </a:rPr>
            <a:t>Nhận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dự</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toán</a:t>
          </a:r>
          <a:endParaRPr lang="en-US" sz="3200" dirty="0">
            <a:latin typeface="Times New Roman" panose="02020603050405020304" pitchFamily="18" charset="0"/>
            <a:cs typeface="Times New Roman" panose="02020603050405020304" pitchFamily="18" charset="0"/>
          </a:endParaRPr>
        </a:p>
      </dgm:t>
    </dgm:pt>
    <dgm:pt modelId="{63F8E681-BBAA-4B17-BCA3-015D0081B898}" type="parTrans" cxnId="{566E2074-A331-478B-B5A3-C29689685E6C}">
      <dgm:prSet/>
      <dgm:spPr/>
      <dgm:t>
        <a:bodyPr/>
        <a:lstStyle/>
        <a:p>
          <a:endParaRPr lang="en-US"/>
        </a:p>
      </dgm:t>
    </dgm:pt>
    <dgm:pt modelId="{04613CD9-7ECA-4B99-AC59-346BF7630C50}" type="sibTrans" cxnId="{566E2074-A331-478B-B5A3-C29689685E6C}">
      <dgm:prSet/>
      <dgm:spPr/>
      <dgm:t>
        <a:bodyPr/>
        <a:lstStyle/>
        <a:p>
          <a:endParaRPr lang="en-US"/>
        </a:p>
      </dgm:t>
    </dgm:pt>
    <dgm:pt modelId="{202D1403-2215-4FC3-8200-966F8FCD3043}">
      <dgm:prSet phldrT="[Text]" custT="1"/>
      <dgm:spPr/>
      <dgm:t>
        <a:bodyPr/>
        <a:lstStyle/>
        <a:p>
          <a:r>
            <a:rPr lang="en-US" sz="3500" dirty="0" smtClean="0">
              <a:latin typeface="Times New Roman" panose="02020603050405020304" pitchFamily="18" charset="0"/>
              <a:cs typeface="Times New Roman" panose="02020603050405020304" pitchFamily="18" charset="0"/>
            </a:rPr>
            <a:t>2</a:t>
          </a:r>
          <a:endParaRPr lang="en-US" sz="3500" dirty="0">
            <a:latin typeface="Times New Roman" panose="02020603050405020304" pitchFamily="18" charset="0"/>
            <a:cs typeface="Times New Roman" panose="02020603050405020304" pitchFamily="18" charset="0"/>
          </a:endParaRPr>
        </a:p>
      </dgm:t>
    </dgm:pt>
    <dgm:pt modelId="{CE2BE2FB-8C5F-4797-94C5-7F402C78A122}" type="parTrans" cxnId="{EFE5FDB1-5AFC-40E8-B069-73C38DB65E54}">
      <dgm:prSet/>
      <dgm:spPr/>
      <dgm:t>
        <a:bodyPr/>
        <a:lstStyle/>
        <a:p>
          <a:endParaRPr lang="en-US"/>
        </a:p>
      </dgm:t>
    </dgm:pt>
    <dgm:pt modelId="{F98BFED8-362A-41DB-867A-96CAB5726E03}" type="sibTrans" cxnId="{EFE5FDB1-5AFC-40E8-B069-73C38DB65E54}">
      <dgm:prSet/>
      <dgm:spPr/>
      <dgm:t>
        <a:bodyPr/>
        <a:lstStyle/>
        <a:p>
          <a:endParaRPr lang="en-US"/>
        </a:p>
      </dgm:t>
    </dgm:pt>
    <dgm:pt modelId="{15D6DBA8-1A7D-446D-BE09-A7D95F85FC90}">
      <dgm:prSet phldrT="[Text]" custT="1"/>
      <dgm:spPr/>
      <dgm:t>
        <a:bodyPr/>
        <a:lstStyle/>
        <a:p>
          <a:r>
            <a:rPr lang="en-US" sz="3200" dirty="0" err="1" smtClean="0">
              <a:latin typeface="Times New Roman" panose="02020603050405020304" pitchFamily="18" charset="0"/>
              <a:cs typeface="Times New Roman" panose="02020603050405020304" pitchFamily="18" charset="0"/>
            </a:rPr>
            <a:t>Điều</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chỉnh</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dự</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toán</a:t>
          </a:r>
          <a:endParaRPr lang="en-US" sz="3200" dirty="0">
            <a:latin typeface="Times New Roman" panose="02020603050405020304" pitchFamily="18" charset="0"/>
            <a:cs typeface="Times New Roman" panose="02020603050405020304" pitchFamily="18" charset="0"/>
          </a:endParaRPr>
        </a:p>
      </dgm:t>
    </dgm:pt>
    <dgm:pt modelId="{53AED70F-EEC3-4F97-8A73-BD76304387CA}" type="parTrans" cxnId="{41C2D752-F34F-4A1F-8FF0-1F9AAA8FA2C9}">
      <dgm:prSet/>
      <dgm:spPr/>
      <dgm:t>
        <a:bodyPr/>
        <a:lstStyle/>
        <a:p>
          <a:endParaRPr lang="en-US"/>
        </a:p>
      </dgm:t>
    </dgm:pt>
    <dgm:pt modelId="{941494E0-C597-415C-9113-A081F4D4B03C}" type="sibTrans" cxnId="{41C2D752-F34F-4A1F-8FF0-1F9AAA8FA2C9}">
      <dgm:prSet/>
      <dgm:spPr/>
      <dgm:t>
        <a:bodyPr/>
        <a:lstStyle/>
        <a:p>
          <a:endParaRPr lang="en-US"/>
        </a:p>
      </dgm:t>
    </dgm:pt>
    <dgm:pt modelId="{660A9C25-CBCB-4A94-9541-D833732CBF8F}">
      <dgm:prSet phldrT="[Text]" custT="1"/>
      <dgm:spPr/>
      <dgm:t>
        <a:bodyPr/>
        <a:lstStyle/>
        <a:p>
          <a:r>
            <a:rPr lang="en-US" sz="3500" dirty="0" smtClean="0">
              <a:latin typeface="Times New Roman" panose="02020603050405020304" pitchFamily="18" charset="0"/>
              <a:cs typeface="Times New Roman" panose="02020603050405020304" pitchFamily="18" charset="0"/>
            </a:rPr>
            <a:t>3</a:t>
          </a:r>
          <a:endParaRPr lang="en-US" sz="3500" dirty="0">
            <a:latin typeface="Times New Roman" panose="02020603050405020304" pitchFamily="18" charset="0"/>
            <a:cs typeface="Times New Roman" panose="02020603050405020304" pitchFamily="18" charset="0"/>
          </a:endParaRPr>
        </a:p>
      </dgm:t>
    </dgm:pt>
    <dgm:pt modelId="{287378BF-64BA-4173-BCB4-611DE8EFCF71}" type="parTrans" cxnId="{7CA71C04-821F-4664-A37D-BA65C2BB20E3}">
      <dgm:prSet/>
      <dgm:spPr/>
      <dgm:t>
        <a:bodyPr/>
        <a:lstStyle/>
        <a:p>
          <a:endParaRPr lang="en-US"/>
        </a:p>
      </dgm:t>
    </dgm:pt>
    <dgm:pt modelId="{D26965FC-5D2A-4BD4-956A-7CAD841662EB}" type="sibTrans" cxnId="{7CA71C04-821F-4664-A37D-BA65C2BB20E3}">
      <dgm:prSet/>
      <dgm:spPr/>
      <dgm:t>
        <a:bodyPr/>
        <a:lstStyle/>
        <a:p>
          <a:endParaRPr lang="en-US"/>
        </a:p>
      </dgm:t>
    </dgm:pt>
    <dgm:pt modelId="{F4A507A9-4D16-4EA0-AAA0-7B5B3AD77D82}">
      <dgm:prSet phldrT="[Text]" custT="1"/>
      <dgm:spPr/>
      <dgm:t>
        <a:bodyPr/>
        <a:lstStyle/>
        <a:p>
          <a:r>
            <a:rPr lang="en-US" sz="3200" dirty="0" err="1" smtClean="0">
              <a:latin typeface="Times New Roman" panose="02020603050405020304" pitchFamily="18" charset="0"/>
              <a:cs typeface="Times New Roman" panose="02020603050405020304" pitchFamily="18" charset="0"/>
            </a:rPr>
            <a:t>Rút</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kinh</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phí</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từ</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kho</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bạc</a:t>
          </a:r>
          <a:endParaRPr lang="en-US" sz="3200" dirty="0">
            <a:latin typeface="Times New Roman" panose="02020603050405020304" pitchFamily="18" charset="0"/>
            <a:cs typeface="Times New Roman" panose="02020603050405020304" pitchFamily="18" charset="0"/>
          </a:endParaRPr>
        </a:p>
      </dgm:t>
    </dgm:pt>
    <dgm:pt modelId="{E909B508-98EC-4667-B8F3-36DDDEA52D0D}" type="parTrans" cxnId="{B65FEFBC-787E-436E-9483-C2BEFD0CBB39}">
      <dgm:prSet/>
      <dgm:spPr/>
      <dgm:t>
        <a:bodyPr/>
        <a:lstStyle/>
        <a:p>
          <a:endParaRPr lang="en-US"/>
        </a:p>
      </dgm:t>
    </dgm:pt>
    <dgm:pt modelId="{3E76970A-2916-4BBC-98B5-8D3E8400EBA6}" type="sibTrans" cxnId="{B65FEFBC-787E-436E-9483-C2BEFD0CBB39}">
      <dgm:prSet/>
      <dgm:spPr/>
      <dgm:t>
        <a:bodyPr/>
        <a:lstStyle/>
        <a:p>
          <a:endParaRPr lang="en-US"/>
        </a:p>
      </dgm:t>
    </dgm:pt>
    <dgm:pt modelId="{A051555B-232D-40C2-9A3A-419DE09E0A06}">
      <dgm:prSet phldrT="[Text]" custT="1"/>
      <dgm:spPr/>
      <dgm:t>
        <a:bodyPr/>
        <a:lstStyle/>
        <a:p>
          <a:r>
            <a:rPr lang="en-US" sz="3500" dirty="0" smtClean="0">
              <a:latin typeface="Times New Roman" panose="02020603050405020304" pitchFamily="18" charset="0"/>
              <a:cs typeface="Times New Roman" panose="02020603050405020304" pitchFamily="18" charset="0"/>
            </a:rPr>
            <a:t>4</a:t>
          </a:r>
          <a:endParaRPr lang="en-US" sz="3500" dirty="0">
            <a:latin typeface="Times New Roman" panose="02020603050405020304" pitchFamily="18" charset="0"/>
            <a:cs typeface="Times New Roman" panose="02020603050405020304" pitchFamily="18" charset="0"/>
          </a:endParaRPr>
        </a:p>
      </dgm:t>
    </dgm:pt>
    <dgm:pt modelId="{B9718931-1F61-49EF-9BFB-F7D9524D0D91}" type="parTrans" cxnId="{AB9E6D9A-DBFD-48A8-AA78-50E7CC43537F}">
      <dgm:prSet/>
      <dgm:spPr/>
      <dgm:t>
        <a:bodyPr/>
        <a:lstStyle/>
        <a:p>
          <a:endParaRPr lang="en-US"/>
        </a:p>
      </dgm:t>
    </dgm:pt>
    <dgm:pt modelId="{8FADCCBC-E436-4D23-9D0E-BF1CD2F8925F}" type="sibTrans" cxnId="{AB9E6D9A-DBFD-48A8-AA78-50E7CC43537F}">
      <dgm:prSet/>
      <dgm:spPr/>
      <dgm:t>
        <a:bodyPr/>
        <a:lstStyle/>
        <a:p>
          <a:endParaRPr lang="en-US"/>
        </a:p>
      </dgm:t>
    </dgm:pt>
    <dgm:pt modelId="{AF7DF8F7-23AF-43FE-AA08-2844DA2B9F54}">
      <dgm:prSet phldrT="[Text]" custT="1"/>
      <dgm:spPr/>
      <dgm:t>
        <a:bodyPr/>
        <a:lstStyle/>
        <a:p>
          <a:r>
            <a:rPr lang="en-US" sz="3200" dirty="0" err="1" smtClean="0">
              <a:latin typeface="Times New Roman" panose="02020603050405020304" pitchFamily="18" charset="0"/>
              <a:cs typeface="Times New Roman" panose="02020603050405020304" pitchFamily="18" charset="0"/>
            </a:rPr>
            <a:t>Ứng</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trước</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kinh</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phí</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của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năm</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sau</a:t>
          </a:r>
          <a:r>
            <a:rPr lang="en-US" sz="3900" dirty="0" smtClean="0">
              <a:latin typeface="Times New Roman" panose="02020603050405020304" pitchFamily="18" charset="0"/>
              <a:cs typeface="Times New Roman" panose="02020603050405020304" pitchFamily="18" charset="0"/>
            </a:rPr>
            <a:t>	</a:t>
          </a:r>
          <a:endParaRPr lang="en-US" sz="3900" dirty="0">
            <a:latin typeface="Times New Roman" panose="02020603050405020304" pitchFamily="18" charset="0"/>
            <a:cs typeface="Times New Roman" panose="02020603050405020304" pitchFamily="18" charset="0"/>
          </a:endParaRPr>
        </a:p>
      </dgm:t>
    </dgm:pt>
    <dgm:pt modelId="{A0AA3B04-A2C7-4C75-A902-BA4D51E21D0A}" type="parTrans" cxnId="{1582DFB0-C47A-4A00-80A4-B84977A48548}">
      <dgm:prSet/>
      <dgm:spPr/>
      <dgm:t>
        <a:bodyPr/>
        <a:lstStyle/>
        <a:p>
          <a:endParaRPr lang="en-US"/>
        </a:p>
      </dgm:t>
    </dgm:pt>
    <dgm:pt modelId="{49AECC21-C62F-4A8F-9150-B73BDE93B7BF}" type="sibTrans" cxnId="{1582DFB0-C47A-4A00-80A4-B84977A48548}">
      <dgm:prSet/>
      <dgm:spPr/>
      <dgm:t>
        <a:bodyPr/>
        <a:lstStyle/>
        <a:p>
          <a:endParaRPr lang="en-US"/>
        </a:p>
      </dgm:t>
    </dgm:pt>
    <dgm:pt modelId="{C9FCBF2C-FA7A-424E-ABD9-E2F74E63ADBF}">
      <dgm:prSet phldrT="[Text]" custT="1"/>
      <dgm:spPr/>
      <dgm:t>
        <a:bodyPr/>
        <a:lstStyle/>
        <a:p>
          <a:r>
            <a:rPr lang="en-US" sz="3500" dirty="0" smtClean="0">
              <a:latin typeface="Times New Roman" panose="02020603050405020304" pitchFamily="18" charset="0"/>
              <a:cs typeface="Times New Roman" panose="02020603050405020304" pitchFamily="18" charset="0"/>
            </a:rPr>
            <a:t>5</a:t>
          </a:r>
          <a:endParaRPr lang="en-US" sz="3500" dirty="0">
            <a:latin typeface="Times New Roman" panose="02020603050405020304" pitchFamily="18" charset="0"/>
            <a:cs typeface="Times New Roman" panose="02020603050405020304" pitchFamily="18" charset="0"/>
          </a:endParaRPr>
        </a:p>
      </dgm:t>
    </dgm:pt>
    <dgm:pt modelId="{AA49BA72-201A-49F4-9CAA-AC172D4ED5B8}" type="parTrans" cxnId="{44BB4C26-1D9C-4495-A0B1-51577A44FF5E}">
      <dgm:prSet/>
      <dgm:spPr/>
      <dgm:t>
        <a:bodyPr/>
        <a:lstStyle/>
        <a:p>
          <a:endParaRPr lang="en-US"/>
        </a:p>
      </dgm:t>
    </dgm:pt>
    <dgm:pt modelId="{2190C839-1B99-4FB5-A1B1-EA276CF128F6}" type="sibTrans" cxnId="{44BB4C26-1D9C-4495-A0B1-51577A44FF5E}">
      <dgm:prSet/>
      <dgm:spPr/>
      <dgm:t>
        <a:bodyPr/>
        <a:lstStyle/>
        <a:p>
          <a:endParaRPr lang="en-US"/>
        </a:p>
      </dgm:t>
    </dgm:pt>
    <dgm:pt modelId="{6AE70864-9E51-4232-A779-67BF2A5BAE81}">
      <dgm:prSet phldrT="[Text]" custT="1"/>
      <dgm:spPr/>
      <dgm:t>
        <a:bodyPr/>
        <a:lstStyle/>
        <a:p>
          <a:r>
            <a:rPr lang="en-US" sz="3200" dirty="0" smtClean="0">
              <a:latin typeface="Times New Roman" panose="02020603050405020304" pitchFamily="18" charset="0"/>
              <a:cs typeface="Times New Roman" panose="02020603050405020304" pitchFamily="18" charset="0"/>
            </a:rPr>
            <a:t>Cam </a:t>
          </a:r>
          <a:r>
            <a:rPr lang="en-US" sz="3200" dirty="0" err="1" smtClean="0">
              <a:latin typeface="Times New Roman" panose="02020603050405020304" pitchFamily="18" charset="0"/>
              <a:cs typeface="Times New Roman" panose="02020603050405020304" pitchFamily="18" charset="0"/>
            </a:rPr>
            <a:t>kết</a:t>
          </a:r>
          <a:r>
            <a:rPr lang="en-US" sz="3200" dirty="0" smtClean="0">
              <a:latin typeface="Times New Roman" panose="02020603050405020304" pitchFamily="18" charset="0"/>
              <a:cs typeface="Times New Roman" panose="02020603050405020304" pitchFamily="18" charset="0"/>
            </a:rPr>
            <a:t> chi</a:t>
          </a:r>
          <a:endParaRPr lang="en-US" sz="3200" dirty="0">
            <a:latin typeface="Times New Roman" panose="02020603050405020304" pitchFamily="18" charset="0"/>
            <a:cs typeface="Times New Roman" panose="02020603050405020304" pitchFamily="18" charset="0"/>
          </a:endParaRPr>
        </a:p>
      </dgm:t>
    </dgm:pt>
    <dgm:pt modelId="{C60E3E09-654A-4261-8D43-CAED54FF2A5C}" type="parTrans" cxnId="{39E70BDD-BF5C-4F81-8AA3-356DF7B25D78}">
      <dgm:prSet/>
      <dgm:spPr/>
      <dgm:t>
        <a:bodyPr/>
        <a:lstStyle/>
        <a:p>
          <a:endParaRPr lang="en-US"/>
        </a:p>
      </dgm:t>
    </dgm:pt>
    <dgm:pt modelId="{D56EF6C7-5F94-4F2D-B6BB-AD6EA5050508}" type="sibTrans" cxnId="{39E70BDD-BF5C-4F81-8AA3-356DF7B25D78}">
      <dgm:prSet/>
      <dgm:spPr/>
      <dgm:t>
        <a:bodyPr/>
        <a:lstStyle/>
        <a:p>
          <a:endParaRPr lang="en-US"/>
        </a:p>
      </dgm:t>
    </dgm:pt>
    <dgm:pt modelId="{BB4E9827-FCB2-4995-8D9E-22D7C5A52638}">
      <dgm:prSet phldrT="[Text]" custT="1"/>
      <dgm:spPr/>
      <dgm:t>
        <a:bodyPr/>
        <a:lstStyle/>
        <a:p>
          <a:r>
            <a:rPr lang="en-US" sz="3500" dirty="0" smtClean="0">
              <a:latin typeface="Times New Roman" panose="02020603050405020304" pitchFamily="18" charset="0"/>
              <a:cs typeface="Times New Roman" panose="02020603050405020304" pitchFamily="18" charset="0"/>
            </a:rPr>
            <a:t>6</a:t>
          </a:r>
          <a:endParaRPr lang="en-US" sz="3500" dirty="0">
            <a:latin typeface="Times New Roman" panose="02020603050405020304" pitchFamily="18" charset="0"/>
            <a:cs typeface="Times New Roman" panose="02020603050405020304" pitchFamily="18" charset="0"/>
          </a:endParaRPr>
        </a:p>
      </dgm:t>
    </dgm:pt>
    <dgm:pt modelId="{335747A8-243A-4A62-97BC-E10529002570}" type="parTrans" cxnId="{1B867DBA-FA73-4F28-8702-48F7E4477279}">
      <dgm:prSet/>
      <dgm:spPr/>
    </dgm:pt>
    <dgm:pt modelId="{90910CFA-C330-4455-AB75-5C0B5B0BB821}" type="sibTrans" cxnId="{1B867DBA-FA73-4F28-8702-48F7E4477279}">
      <dgm:prSet/>
      <dgm:spPr/>
    </dgm:pt>
    <dgm:pt modelId="{54AD7A72-1B93-4AE2-BA0C-2DF4132295BA}">
      <dgm:prSet phldrT="[Text]" custT="1"/>
      <dgm:spPr/>
      <dgm:t>
        <a:bodyPr/>
        <a:lstStyle/>
        <a:p>
          <a:r>
            <a:rPr lang="en-US" sz="3200" dirty="0" err="1" smtClean="0">
              <a:latin typeface="Times New Roman" panose="02020603050405020304" pitchFamily="18" charset="0"/>
              <a:cs typeface="Times New Roman" panose="02020603050405020304" pitchFamily="18" charset="0"/>
            </a:rPr>
            <a:t>Phục</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hồi</a:t>
          </a:r>
          <a:r>
            <a:rPr lang="en-US" sz="3200" dirty="0" smtClean="0">
              <a:latin typeface="Times New Roman" panose="02020603050405020304" pitchFamily="18" charset="0"/>
              <a:cs typeface="Times New Roman" panose="02020603050405020304" pitchFamily="18" charset="0"/>
            </a:rPr>
            <a:t>/</a:t>
          </a:r>
          <a:r>
            <a:rPr lang="en-US" sz="3200" dirty="0" err="1" smtClean="0">
              <a:latin typeface="Times New Roman" panose="02020603050405020304" pitchFamily="18" charset="0"/>
              <a:cs typeface="Times New Roman" panose="02020603050405020304" pitchFamily="18" charset="0"/>
            </a:rPr>
            <a:t>Nộp</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trả</a:t>
          </a:r>
          <a:r>
            <a:rPr lang="en-US" sz="3200" dirty="0" smtClean="0">
              <a:latin typeface="Times New Roman" panose="02020603050405020304" pitchFamily="18" charset="0"/>
              <a:cs typeface="Times New Roman" panose="02020603050405020304" pitchFamily="18" charset="0"/>
            </a:rPr>
            <a:t>/</a:t>
          </a:r>
          <a:r>
            <a:rPr lang="en-US" sz="3200" dirty="0" err="1" smtClean="0">
              <a:latin typeface="Times New Roman" panose="02020603050405020304" pitchFamily="18" charset="0"/>
              <a:cs typeface="Times New Roman" panose="02020603050405020304" pitchFamily="18" charset="0"/>
            </a:rPr>
            <a:t>Hủy</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dự</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toán</a:t>
          </a:r>
          <a:endParaRPr lang="en-US" sz="3200" dirty="0">
            <a:latin typeface="Times New Roman" panose="02020603050405020304" pitchFamily="18" charset="0"/>
            <a:cs typeface="Times New Roman" panose="02020603050405020304" pitchFamily="18" charset="0"/>
          </a:endParaRPr>
        </a:p>
      </dgm:t>
    </dgm:pt>
    <dgm:pt modelId="{70502F03-F80C-42A0-A8AC-EAE6B923326A}" type="parTrans" cxnId="{7A0449CC-A637-492F-B9F6-2E0AA43AE8C5}">
      <dgm:prSet/>
      <dgm:spPr/>
    </dgm:pt>
    <dgm:pt modelId="{CAFB461A-4925-48EB-B69A-D2B52078275C}" type="sibTrans" cxnId="{7A0449CC-A637-492F-B9F6-2E0AA43AE8C5}">
      <dgm:prSet/>
      <dgm:spPr/>
    </dgm:pt>
    <dgm:pt modelId="{82400968-66B4-4E57-801B-13E57B4AC302}">
      <dgm:prSet phldrT="[Text]" custT="1"/>
      <dgm:spPr/>
      <dgm:t>
        <a:bodyPr/>
        <a:lstStyle/>
        <a:p>
          <a:r>
            <a:rPr lang="en-US" sz="3500" dirty="0" smtClean="0">
              <a:latin typeface="Times New Roman" panose="02020603050405020304" pitchFamily="18" charset="0"/>
              <a:cs typeface="Times New Roman" panose="02020603050405020304" pitchFamily="18" charset="0"/>
            </a:rPr>
            <a:t>7</a:t>
          </a:r>
          <a:endParaRPr lang="en-US" sz="3500" dirty="0">
            <a:latin typeface="Times New Roman" panose="02020603050405020304" pitchFamily="18" charset="0"/>
            <a:cs typeface="Times New Roman" panose="02020603050405020304" pitchFamily="18" charset="0"/>
          </a:endParaRPr>
        </a:p>
      </dgm:t>
    </dgm:pt>
    <dgm:pt modelId="{5708D80A-B44A-41B4-983B-FFCDF773BCDF}" type="parTrans" cxnId="{6066FC96-4A5C-4836-AABA-DA241934DA82}">
      <dgm:prSet/>
      <dgm:spPr/>
    </dgm:pt>
    <dgm:pt modelId="{02B42259-E897-46C5-B972-BB2B07347AF3}" type="sibTrans" cxnId="{6066FC96-4A5C-4836-AABA-DA241934DA82}">
      <dgm:prSet/>
      <dgm:spPr/>
    </dgm:pt>
    <dgm:pt modelId="{A5F233F4-2BC6-406A-8003-E4964E64D7AC}">
      <dgm:prSet phldrT="[Text]" custT="1"/>
      <dgm:spPr/>
      <dgm:t>
        <a:bodyPr/>
        <a:lstStyle/>
        <a:p>
          <a:r>
            <a:rPr lang="en-US" sz="3200" dirty="0" err="1" smtClean="0">
              <a:latin typeface="Times New Roman" panose="02020603050405020304" pitchFamily="18" charset="0"/>
              <a:cs typeface="Times New Roman" panose="02020603050405020304" pitchFamily="18" charset="0"/>
            </a:rPr>
            <a:t>Điều</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chỉnh</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kinh</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phí</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tự</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chủ</a:t>
          </a:r>
          <a:endParaRPr lang="en-US" sz="3200" dirty="0">
            <a:latin typeface="Times New Roman" panose="02020603050405020304" pitchFamily="18" charset="0"/>
            <a:cs typeface="Times New Roman" panose="02020603050405020304" pitchFamily="18" charset="0"/>
          </a:endParaRPr>
        </a:p>
      </dgm:t>
    </dgm:pt>
    <dgm:pt modelId="{670C7E11-2493-4610-8BDC-70C94041B0B9}" type="parTrans" cxnId="{9E8F622E-EA6A-4F40-9F39-1FAE6C03D6E8}">
      <dgm:prSet/>
      <dgm:spPr/>
    </dgm:pt>
    <dgm:pt modelId="{817B51C9-368F-4C43-A8F1-C40EEE9C25D6}" type="sibTrans" cxnId="{9E8F622E-EA6A-4F40-9F39-1FAE6C03D6E8}">
      <dgm:prSet/>
      <dgm:spPr/>
    </dgm:pt>
    <dgm:pt modelId="{084CBEAE-B578-4AB0-8551-BA9C7D36013C}">
      <dgm:prSet phldrT="[Text]" custT="1"/>
      <dgm:spPr/>
      <dgm:t>
        <a:bodyPr/>
        <a:lstStyle/>
        <a:p>
          <a:r>
            <a:rPr lang="en-US" sz="3500" dirty="0" smtClean="0">
              <a:latin typeface="Times New Roman" panose="02020603050405020304" pitchFamily="18" charset="0"/>
              <a:cs typeface="Times New Roman" panose="02020603050405020304" pitchFamily="18" charset="0"/>
            </a:rPr>
            <a:t>8</a:t>
          </a:r>
          <a:endParaRPr lang="en-US" sz="3500" dirty="0">
            <a:latin typeface="Times New Roman" panose="02020603050405020304" pitchFamily="18" charset="0"/>
            <a:cs typeface="Times New Roman" panose="02020603050405020304" pitchFamily="18" charset="0"/>
          </a:endParaRPr>
        </a:p>
      </dgm:t>
    </dgm:pt>
    <dgm:pt modelId="{0A890962-6F8C-465B-B3E9-C3076A948D76}" type="parTrans" cxnId="{BFBBB983-E701-442A-8893-7E2202DE50F9}">
      <dgm:prSet/>
      <dgm:spPr/>
    </dgm:pt>
    <dgm:pt modelId="{57174C46-B462-4058-85B0-AB0E8F6684FB}" type="sibTrans" cxnId="{BFBBB983-E701-442A-8893-7E2202DE50F9}">
      <dgm:prSet/>
      <dgm:spPr/>
    </dgm:pt>
    <dgm:pt modelId="{988326C5-43F7-4CC2-A7DB-D49209CB1BE0}">
      <dgm:prSet phldrT="[Text]" custT="1"/>
      <dgm:spPr/>
      <dgm:t>
        <a:bodyPr/>
        <a:lstStyle/>
        <a:p>
          <a:r>
            <a:rPr lang="en-US" sz="3200" dirty="0" err="1" smtClean="0">
              <a:latin typeface="Times New Roman" panose="02020603050405020304" pitchFamily="18" charset="0"/>
              <a:cs typeface="Times New Roman" panose="02020603050405020304" pitchFamily="18" charset="0"/>
            </a:rPr>
            <a:t>Đề</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nghị</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ghi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thu</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ghi</a:t>
          </a:r>
          <a:r>
            <a:rPr lang="en-US" sz="3200" dirty="0" smtClean="0">
              <a:latin typeface="Times New Roman" panose="02020603050405020304" pitchFamily="18" charset="0"/>
              <a:cs typeface="Times New Roman" panose="02020603050405020304" pitchFamily="18" charset="0"/>
            </a:rPr>
            <a:t> chi</a:t>
          </a:r>
          <a:endParaRPr lang="en-US" sz="3200" dirty="0">
            <a:latin typeface="Times New Roman" panose="02020603050405020304" pitchFamily="18" charset="0"/>
            <a:cs typeface="Times New Roman" panose="02020603050405020304" pitchFamily="18" charset="0"/>
          </a:endParaRPr>
        </a:p>
      </dgm:t>
    </dgm:pt>
    <dgm:pt modelId="{254B4027-F464-4AC5-9BE1-A0681560BFEF}" type="parTrans" cxnId="{45D591A4-06ED-4B19-9629-AF96A018E48D}">
      <dgm:prSet/>
      <dgm:spPr/>
    </dgm:pt>
    <dgm:pt modelId="{3EAF79F2-E5C6-4F66-9E98-AFCFD201AF90}" type="sibTrans" cxnId="{45D591A4-06ED-4B19-9629-AF96A018E48D}">
      <dgm:prSet/>
      <dgm:spPr/>
    </dgm:pt>
    <dgm:pt modelId="{5DADF553-DC38-4E54-A48A-C2146B584CFF}" type="pres">
      <dgm:prSet presAssocID="{CE106028-86AF-4501-A55B-EBC8AEA85AB0}" presName="linearFlow" presStyleCnt="0">
        <dgm:presLayoutVars>
          <dgm:dir/>
          <dgm:animLvl val="lvl"/>
          <dgm:resizeHandles val="exact"/>
        </dgm:presLayoutVars>
      </dgm:prSet>
      <dgm:spPr/>
      <dgm:t>
        <a:bodyPr/>
        <a:lstStyle/>
        <a:p>
          <a:endParaRPr lang="en-US"/>
        </a:p>
      </dgm:t>
    </dgm:pt>
    <dgm:pt modelId="{AC6B51E4-9388-4A58-B793-229E4DC40400}" type="pres">
      <dgm:prSet presAssocID="{061B249A-3130-48B6-9683-D413BA0CD2AB}" presName="composite" presStyleCnt="0"/>
      <dgm:spPr/>
    </dgm:pt>
    <dgm:pt modelId="{04B7ED12-A788-4107-AB0A-7D43C921BB0F}" type="pres">
      <dgm:prSet presAssocID="{061B249A-3130-48B6-9683-D413BA0CD2AB}" presName="parentText" presStyleLbl="alignNode1" presStyleIdx="0" presStyleCnt="8">
        <dgm:presLayoutVars>
          <dgm:chMax val="1"/>
          <dgm:bulletEnabled val="1"/>
        </dgm:presLayoutVars>
      </dgm:prSet>
      <dgm:spPr/>
      <dgm:t>
        <a:bodyPr/>
        <a:lstStyle/>
        <a:p>
          <a:endParaRPr lang="en-US"/>
        </a:p>
      </dgm:t>
    </dgm:pt>
    <dgm:pt modelId="{44C926E7-D236-4D82-86CE-6D4D7D6516C1}" type="pres">
      <dgm:prSet presAssocID="{061B249A-3130-48B6-9683-D413BA0CD2AB}" presName="descendantText" presStyleLbl="alignAcc1" presStyleIdx="0" presStyleCnt="8">
        <dgm:presLayoutVars>
          <dgm:bulletEnabled val="1"/>
        </dgm:presLayoutVars>
      </dgm:prSet>
      <dgm:spPr/>
      <dgm:t>
        <a:bodyPr/>
        <a:lstStyle/>
        <a:p>
          <a:endParaRPr lang="en-US"/>
        </a:p>
      </dgm:t>
    </dgm:pt>
    <dgm:pt modelId="{2729DC28-ECBF-4C84-BDE5-CB1F29228CC3}" type="pres">
      <dgm:prSet presAssocID="{42D62F3F-9BA0-4FBC-8C8A-4148EE6E47D8}" presName="sp" presStyleCnt="0"/>
      <dgm:spPr/>
    </dgm:pt>
    <dgm:pt modelId="{5D061BC3-3B85-4DAA-BC50-D6C79D825843}" type="pres">
      <dgm:prSet presAssocID="{202D1403-2215-4FC3-8200-966F8FCD3043}" presName="composite" presStyleCnt="0"/>
      <dgm:spPr/>
    </dgm:pt>
    <dgm:pt modelId="{C7688AA4-B53A-489C-929F-801383553692}" type="pres">
      <dgm:prSet presAssocID="{202D1403-2215-4FC3-8200-966F8FCD3043}" presName="parentText" presStyleLbl="alignNode1" presStyleIdx="1" presStyleCnt="8">
        <dgm:presLayoutVars>
          <dgm:chMax val="1"/>
          <dgm:bulletEnabled val="1"/>
        </dgm:presLayoutVars>
      </dgm:prSet>
      <dgm:spPr/>
      <dgm:t>
        <a:bodyPr/>
        <a:lstStyle/>
        <a:p>
          <a:endParaRPr lang="en-US"/>
        </a:p>
      </dgm:t>
    </dgm:pt>
    <dgm:pt modelId="{79F33252-B49E-4DB5-BF1A-A5D62FB1E5D6}" type="pres">
      <dgm:prSet presAssocID="{202D1403-2215-4FC3-8200-966F8FCD3043}" presName="descendantText" presStyleLbl="alignAcc1" presStyleIdx="1" presStyleCnt="8">
        <dgm:presLayoutVars>
          <dgm:bulletEnabled val="1"/>
        </dgm:presLayoutVars>
      </dgm:prSet>
      <dgm:spPr/>
      <dgm:t>
        <a:bodyPr/>
        <a:lstStyle/>
        <a:p>
          <a:endParaRPr lang="en-US"/>
        </a:p>
      </dgm:t>
    </dgm:pt>
    <dgm:pt modelId="{672AF17D-9970-4FB4-B2FA-3C6B649AF535}" type="pres">
      <dgm:prSet presAssocID="{F98BFED8-362A-41DB-867A-96CAB5726E03}" presName="sp" presStyleCnt="0"/>
      <dgm:spPr/>
    </dgm:pt>
    <dgm:pt modelId="{7A449551-E92D-49AA-9E1F-D627240F2336}" type="pres">
      <dgm:prSet presAssocID="{660A9C25-CBCB-4A94-9541-D833732CBF8F}" presName="composite" presStyleCnt="0"/>
      <dgm:spPr/>
    </dgm:pt>
    <dgm:pt modelId="{12FE6956-4B39-4CB8-BE44-9B4B9C276B77}" type="pres">
      <dgm:prSet presAssocID="{660A9C25-CBCB-4A94-9541-D833732CBF8F}" presName="parentText" presStyleLbl="alignNode1" presStyleIdx="2" presStyleCnt="8">
        <dgm:presLayoutVars>
          <dgm:chMax val="1"/>
          <dgm:bulletEnabled val="1"/>
        </dgm:presLayoutVars>
      </dgm:prSet>
      <dgm:spPr/>
      <dgm:t>
        <a:bodyPr/>
        <a:lstStyle/>
        <a:p>
          <a:endParaRPr lang="en-US"/>
        </a:p>
      </dgm:t>
    </dgm:pt>
    <dgm:pt modelId="{6BBDD66D-6D35-460E-847E-45615DA2C865}" type="pres">
      <dgm:prSet presAssocID="{660A9C25-CBCB-4A94-9541-D833732CBF8F}" presName="descendantText" presStyleLbl="alignAcc1" presStyleIdx="2" presStyleCnt="8">
        <dgm:presLayoutVars>
          <dgm:bulletEnabled val="1"/>
        </dgm:presLayoutVars>
      </dgm:prSet>
      <dgm:spPr/>
      <dgm:t>
        <a:bodyPr/>
        <a:lstStyle/>
        <a:p>
          <a:endParaRPr lang="en-US"/>
        </a:p>
      </dgm:t>
    </dgm:pt>
    <dgm:pt modelId="{C514CBC2-A74C-4A1C-B067-054FA096DC24}" type="pres">
      <dgm:prSet presAssocID="{D26965FC-5D2A-4BD4-956A-7CAD841662EB}" presName="sp" presStyleCnt="0"/>
      <dgm:spPr/>
    </dgm:pt>
    <dgm:pt modelId="{12D50114-76F3-47A3-B105-EC2AFB4F5B3A}" type="pres">
      <dgm:prSet presAssocID="{A051555B-232D-40C2-9A3A-419DE09E0A06}" presName="composite" presStyleCnt="0"/>
      <dgm:spPr/>
    </dgm:pt>
    <dgm:pt modelId="{6F14ECC0-B147-4410-9013-836A8E1538E9}" type="pres">
      <dgm:prSet presAssocID="{A051555B-232D-40C2-9A3A-419DE09E0A06}" presName="parentText" presStyleLbl="alignNode1" presStyleIdx="3" presStyleCnt="8">
        <dgm:presLayoutVars>
          <dgm:chMax val="1"/>
          <dgm:bulletEnabled val="1"/>
        </dgm:presLayoutVars>
      </dgm:prSet>
      <dgm:spPr/>
      <dgm:t>
        <a:bodyPr/>
        <a:lstStyle/>
        <a:p>
          <a:endParaRPr lang="en-US"/>
        </a:p>
      </dgm:t>
    </dgm:pt>
    <dgm:pt modelId="{7030CCE9-CEC8-4351-BF05-062DFC9D7AE6}" type="pres">
      <dgm:prSet presAssocID="{A051555B-232D-40C2-9A3A-419DE09E0A06}" presName="descendantText" presStyleLbl="alignAcc1" presStyleIdx="3" presStyleCnt="8">
        <dgm:presLayoutVars>
          <dgm:bulletEnabled val="1"/>
        </dgm:presLayoutVars>
      </dgm:prSet>
      <dgm:spPr/>
      <dgm:t>
        <a:bodyPr/>
        <a:lstStyle/>
        <a:p>
          <a:endParaRPr lang="en-US"/>
        </a:p>
      </dgm:t>
    </dgm:pt>
    <dgm:pt modelId="{0C97D343-2A04-495F-8665-71FADFEA0083}" type="pres">
      <dgm:prSet presAssocID="{8FADCCBC-E436-4D23-9D0E-BF1CD2F8925F}" presName="sp" presStyleCnt="0"/>
      <dgm:spPr/>
    </dgm:pt>
    <dgm:pt modelId="{93016711-ACFD-49A7-8020-43985EB036B8}" type="pres">
      <dgm:prSet presAssocID="{C9FCBF2C-FA7A-424E-ABD9-E2F74E63ADBF}" presName="composite" presStyleCnt="0"/>
      <dgm:spPr/>
    </dgm:pt>
    <dgm:pt modelId="{24F9105A-1B55-4125-8A23-F47B08ED12D5}" type="pres">
      <dgm:prSet presAssocID="{C9FCBF2C-FA7A-424E-ABD9-E2F74E63ADBF}" presName="parentText" presStyleLbl="alignNode1" presStyleIdx="4" presStyleCnt="8">
        <dgm:presLayoutVars>
          <dgm:chMax val="1"/>
          <dgm:bulletEnabled val="1"/>
        </dgm:presLayoutVars>
      </dgm:prSet>
      <dgm:spPr/>
      <dgm:t>
        <a:bodyPr/>
        <a:lstStyle/>
        <a:p>
          <a:endParaRPr lang="en-US"/>
        </a:p>
      </dgm:t>
    </dgm:pt>
    <dgm:pt modelId="{443D0194-A21E-4B77-A814-3721C230156B}" type="pres">
      <dgm:prSet presAssocID="{C9FCBF2C-FA7A-424E-ABD9-E2F74E63ADBF}" presName="descendantText" presStyleLbl="alignAcc1" presStyleIdx="4" presStyleCnt="8">
        <dgm:presLayoutVars>
          <dgm:bulletEnabled val="1"/>
        </dgm:presLayoutVars>
      </dgm:prSet>
      <dgm:spPr/>
      <dgm:t>
        <a:bodyPr/>
        <a:lstStyle/>
        <a:p>
          <a:endParaRPr lang="en-US"/>
        </a:p>
      </dgm:t>
    </dgm:pt>
    <dgm:pt modelId="{349120A2-C264-4753-BD9D-EB944320FD29}" type="pres">
      <dgm:prSet presAssocID="{2190C839-1B99-4FB5-A1B1-EA276CF128F6}" presName="sp" presStyleCnt="0"/>
      <dgm:spPr/>
    </dgm:pt>
    <dgm:pt modelId="{D258562A-610F-45F9-859C-B0F09F886926}" type="pres">
      <dgm:prSet presAssocID="{BB4E9827-FCB2-4995-8D9E-22D7C5A52638}" presName="composite" presStyleCnt="0"/>
      <dgm:spPr/>
    </dgm:pt>
    <dgm:pt modelId="{14AF59A4-5603-4135-996A-D306C8B5BB9B}" type="pres">
      <dgm:prSet presAssocID="{BB4E9827-FCB2-4995-8D9E-22D7C5A52638}" presName="parentText" presStyleLbl="alignNode1" presStyleIdx="5" presStyleCnt="8">
        <dgm:presLayoutVars>
          <dgm:chMax val="1"/>
          <dgm:bulletEnabled val="1"/>
        </dgm:presLayoutVars>
      </dgm:prSet>
      <dgm:spPr/>
      <dgm:t>
        <a:bodyPr/>
        <a:lstStyle/>
        <a:p>
          <a:endParaRPr lang="en-US"/>
        </a:p>
      </dgm:t>
    </dgm:pt>
    <dgm:pt modelId="{0A54A881-64C7-4F76-90D3-4F5EE8CCA22D}" type="pres">
      <dgm:prSet presAssocID="{BB4E9827-FCB2-4995-8D9E-22D7C5A52638}" presName="descendantText" presStyleLbl="alignAcc1" presStyleIdx="5" presStyleCnt="8">
        <dgm:presLayoutVars>
          <dgm:bulletEnabled val="1"/>
        </dgm:presLayoutVars>
      </dgm:prSet>
      <dgm:spPr/>
      <dgm:t>
        <a:bodyPr/>
        <a:lstStyle/>
        <a:p>
          <a:endParaRPr lang="en-US"/>
        </a:p>
      </dgm:t>
    </dgm:pt>
    <dgm:pt modelId="{3D84E276-C3B9-4A4D-8906-DFAEBE489404}" type="pres">
      <dgm:prSet presAssocID="{90910CFA-C330-4455-AB75-5C0B5B0BB821}" presName="sp" presStyleCnt="0"/>
      <dgm:spPr/>
    </dgm:pt>
    <dgm:pt modelId="{64B9DAE4-DD51-4BF0-8D18-449658B1EB1C}" type="pres">
      <dgm:prSet presAssocID="{82400968-66B4-4E57-801B-13E57B4AC302}" presName="composite" presStyleCnt="0"/>
      <dgm:spPr/>
    </dgm:pt>
    <dgm:pt modelId="{CDE31106-4D1E-41E2-8A17-B002D9F1CBB4}" type="pres">
      <dgm:prSet presAssocID="{82400968-66B4-4E57-801B-13E57B4AC302}" presName="parentText" presStyleLbl="alignNode1" presStyleIdx="6" presStyleCnt="8">
        <dgm:presLayoutVars>
          <dgm:chMax val="1"/>
          <dgm:bulletEnabled val="1"/>
        </dgm:presLayoutVars>
      </dgm:prSet>
      <dgm:spPr/>
      <dgm:t>
        <a:bodyPr/>
        <a:lstStyle/>
        <a:p>
          <a:endParaRPr lang="en-US"/>
        </a:p>
      </dgm:t>
    </dgm:pt>
    <dgm:pt modelId="{43CCBA75-ADAB-4E8E-AEFB-2F1EA138354A}" type="pres">
      <dgm:prSet presAssocID="{82400968-66B4-4E57-801B-13E57B4AC302}" presName="descendantText" presStyleLbl="alignAcc1" presStyleIdx="6" presStyleCnt="8">
        <dgm:presLayoutVars>
          <dgm:bulletEnabled val="1"/>
        </dgm:presLayoutVars>
      </dgm:prSet>
      <dgm:spPr/>
      <dgm:t>
        <a:bodyPr/>
        <a:lstStyle/>
        <a:p>
          <a:endParaRPr lang="en-US"/>
        </a:p>
      </dgm:t>
    </dgm:pt>
    <dgm:pt modelId="{72270389-63E6-49C8-BC26-9D6320ED2401}" type="pres">
      <dgm:prSet presAssocID="{02B42259-E897-46C5-B972-BB2B07347AF3}" presName="sp" presStyleCnt="0"/>
      <dgm:spPr/>
    </dgm:pt>
    <dgm:pt modelId="{559BAB99-46EA-4437-A13F-A77C63DECEA4}" type="pres">
      <dgm:prSet presAssocID="{084CBEAE-B578-4AB0-8551-BA9C7D36013C}" presName="composite" presStyleCnt="0"/>
      <dgm:spPr/>
    </dgm:pt>
    <dgm:pt modelId="{5948071C-E203-4FF3-B2ED-FAFF9CC21181}" type="pres">
      <dgm:prSet presAssocID="{084CBEAE-B578-4AB0-8551-BA9C7D36013C}" presName="parentText" presStyleLbl="alignNode1" presStyleIdx="7" presStyleCnt="8">
        <dgm:presLayoutVars>
          <dgm:chMax val="1"/>
          <dgm:bulletEnabled val="1"/>
        </dgm:presLayoutVars>
      </dgm:prSet>
      <dgm:spPr/>
      <dgm:t>
        <a:bodyPr/>
        <a:lstStyle/>
        <a:p>
          <a:endParaRPr lang="en-US"/>
        </a:p>
      </dgm:t>
    </dgm:pt>
    <dgm:pt modelId="{66755A5A-FA7B-44C2-83CB-F8DF8993B991}" type="pres">
      <dgm:prSet presAssocID="{084CBEAE-B578-4AB0-8551-BA9C7D36013C}" presName="descendantText" presStyleLbl="alignAcc1" presStyleIdx="7" presStyleCnt="8">
        <dgm:presLayoutVars>
          <dgm:bulletEnabled val="1"/>
        </dgm:presLayoutVars>
      </dgm:prSet>
      <dgm:spPr/>
      <dgm:t>
        <a:bodyPr/>
        <a:lstStyle/>
        <a:p>
          <a:endParaRPr lang="en-US"/>
        </a:p>
      </dgm:t>
    </dgm:pt>
  </dgm:ptLst>
  <dgm:cxnLst>
    <dgm:cxn modelId="{45D591A4-06ED-4B19-9629-AF96A018E48D}" srcId="{084CBEAE-B578-4AB0-8551-BA9C7D36013C}" destId="{988326C5-43F7-4CC2-A7DB-D49209CB1BE0}" srcOrd="0" destOrd="0" parTransId="{254B4027-F464-4AC5-9BE1-A0681560BFEF}" sibTransId="{3EAF79F2-E5C6-4F66-9E98-AFCFD201AF90}"/>
    <dgm:cxn modelId="{B973594B-CC0F-4952-A368-0278AED3251B}" type="presOf" srcId="{061B249A-3130-48B6-9683-D413BA0CD2AB}" destId="{04B7ED12-A788-4107-AB0A-7D43C921BB0F}" srcOrd="0" destOrd="0" presId="urn:microsoft.com/office/officeart/2005/8/layout/chevron2"/>
    <dgm:cxn modelId="{EFE5FDB1-5AFC-40E8-B069-73C38DB65E54}" srcId="{CE106028-86AF-4501-A55B-EBC8AEA85AB0}" destId="{202D1403-2215-4FC3-8200-966F8FCD3043}" srcOrd="1" destOrd="0" parTransId="{CE2BE2FB-8C5F-4797-94C5-7F402C78A122}" sibTransId="{F98BFED8-362A-41DB-867A-96CAB5726E03}"/>
    <dgm:cxn modelId="{1582DFB0-C47A-4A00-80A4-B84977A48548}" srcId="{A051555B-232D-40C2-9A3A-419DE09E0A06}" destId="{AF7DF8F7-23AF-43FE-AA08-2844DA2B9F54}" srcOrd="0" destOrd="0" parTransId="{A0AA3B04-A2C7-4C75-A902-BA4D51E21D0A}" sibTransId="{49AECC21-C62F-4A8F-9150-B73BDE93B7BF}"/>
    <dgm:cxn modelId="{53275D69-52DF-4482-B9ED-721094818AD6}" type="presOf" srcId="{C9FCBF2C-FA7A-424E-ABD9-E2F74E63ADBF}" destId="{24F9105A-1B55-4125-8A23-F47B08ED12D5}" srcOrd="0" destOrd="0" presId="urn:microsoft.com/office/officeart/2005/8/layout/chevron2"/>
    <dgm:cxn modelId="{00C437B8-9B87-4FD4-B964-038E35E5D7B9}" type="presOf" srcId="{82400968-66B4-4E57-801B-13E57B4AC302}" destId="{CDE31106-4D1E-41E2-8A17-B002D9F1CBB4}" srcOrd="0" destOrd="0" presId="urn:microsoft.com/office/officeart/2005/8/layout/chevron2"/>
    <dgm:cxn modelId="{44BB4C26-1D9C-4495-A0B1-51577A44FF5E}" srcId="{CE106028-86AF-4501-A55B-EBC8AEA85AB0}" destId="{C9FCBF2C-FA7A-424E-ABD9-E2F74E63ADBF}" srcOrd="4" destOrd="0" parTransId="{AA49BA72-201A-49F4-9CAA-AC172D4ED5B8}" sibTransId="{2190C839-1B99-4FB5-A1B1-EA276CF128F6}"/>
    <dgm:cxn modelId="{E7B45F42-BD07-49F0-9060-7620F703CB7A}" type="presOf" srcId="{F4A507A9-4D16-4EA0-AAA0-7B5B3AD77D82}" destId="{6BBDD66D-6D35-460E-847E-45615DA2C865}" srcOrd="0" destOrd="0" presId="urn:microsoft.com/office/officeart/2005/8/layout/chevron2"/>
    <dgm:cxn modelId="{69090892-8AEE-4608-AE22-032339DDCE54}" type="presOf" srcId="{BB4E9827-FCB2-4995-8D9E-22D7C5A52638}" destId="{14AF59A4-5603-4135-996A-D306C8B5BB9B}" srcOrd="0" destOrd="0" presId="urn:microsoft.com/office/officeart/2005/8/layout/chevron2"/>
    <dgm:cxn modelId="{D8E39E20-4EEB-4C14-A031-A792A72EC983}" type="presOf" srcId="{A5F233F4-2BC6-406A-8003-E4964E64D7AC}" destId="{43CCBA75-ADAB-4E8E-AEFB-2F1EA138354A}" srcOrd="0" destOrd="0" presId="urn:microsoft.com/office/officeart/2005/8/layout/chevron2"/>
    <dgm:cxn modelId="{F7C775D9-15A9-4150-AFC2-06D1C25D9F02}" type="presOf" srcId="{54AD7A72-1B93-4AE2-BA0C-2DF4132295BA}" destId="{0A54A881-64C7-4F76-90D3-4F5EE8CCA22D}" srcOrd="0" destOrd="0" presId="urn:microsoft.com/office/officeart/2005/8/layout/chevron2"/>
    <dgm:cxn modelId="{DF43D6BE-C7CA-49C6-9A3A-21DC04EF19D3}" type="presOf" srcId="{48575A41-81FA-44E0-BA38-D2CC3BCB2BCC}" destId="{44C926E7-D236-4D82-86CE-6D4D7D6516C1}" srcOrd="0" destOrd="0" presId="urn:microsoft.com/office/officeart/2005/8/layout/chevron2"/>
    <dgm:cxn modelId="{8C3239AD-BB18-404F-8546-C8DF79259259}" type="presOf" srcId="{A051555B-232D-40C2-9A3A-419DE09E0A06}" destId="{6F14ECC0-B147-4410-9013-836A8E1538E9}" srcOrd="0" destOrd="0" presId="urn:microsoft.com/office/officeart/2005/8/layout/chevron2"/>
    <dgm:cxn modelId="{566E2074-A331-478B-B5A3-C29689685E6C}" srcId="{061B249A-3130-48B6-9683-D413BA0CD2AB}" destId="{48575A41-81FA-44E0-BA38-D2CC3BCB2BCC}" srcOrd="0" destOrd="0" parTransId="{63F8E681-BBAA-4B17-BCA3-015D0081B898}" sibTransId="{04613CD9-7ECA-4B99-AC59-346BF7630C50}"/>
    <dgm:cxn modelId="{6066FC96-4A5C-4836-AABA-DA241934DA82}" srcId="{CE106028-86AF-4501-A55B-EBC8AEA85AB0}" destId="{82400968-66B4-4E57-801B-13E57B4AC302}" srcOrd="6" destOrd="0" parTransId="{5708D80A-B44A-41B4-983B-FFCDF773BCDF}" sibTransId="{02B42259-E897-46C5-B972-BB2B07347AF3}"/>
    <dgm:cxn modelId="{9E8F622E-EA6A-4F40-9F39-1FAE6C03D6E8}" srcId="{82400968-66B4-4E57-801B-13E57B4AC302}" destId="{A5F233F4-2BC6-406A-8003-E4964E64D7AC}" srcOrd="0" destOrd="0" parTransId="{670C7E11-2493-4610-8BDC-70C94041B0B9}" sibTransId="{817B51C9-368F-4C43-A8F1-C40EEE9C25D6}"/>
    <dgm:cxn modelId="{35EC629E-ED51-427F-9B02-DB6F5AD1D198}" type="presOf" srcId="{084CBEAE-B578-4AB0-8551-BA9C7D36013C}" destId="{5948071C-E203-4FF3-B2ED-FAFF9CC21181}" srcOrd="0" destOrd="0" presId="urn:microsoft.com/office/officeart/2005/8/layout/chevron2"/>
    <dgm:cxn modelId="{02A72AD8-D971-447C-B91A-CB5676802D92}" type="presOf" srcId="{6AE70864-9E51-4232-A779-67BF2A5BAE81}" destId="{443D0194-A21E-4B77-A814-3721C230156B}" srcOrd="0" destOrd="0" presId="urn:microsoft.com/office/officeart/2005/8/layout/chevron2"/>
    <dgm:cxn modelId="{5C14FBFE-1A72-42E5-9FF4-316E22423BE9}" type="presOf" srcId="{202D1403-2215-4FC3-8200-966F8FCD3043}" destId="{C7688AA4-B53A-489C-929F-801383553692}" srcOrd="0" destOrd="0" presId="urn:microsoft.com/office/officeart/2005/8/layout/chevron2"/>
    <dgm:cxn modelId="{9FC77882-9BEB-48AE-9E4E-EFAFCC62C87C}" srcId="{CE106028-86AF-4501-A55B-EBC8AEA85AB0}" destId="{061B249A-3130-48B6-9683-D413BA0CD2AB}" srcOrd="0" destOrd="0" parTransId="{70CBBA98-1099-47C6-B693-112EE7DA019B}" sibTransId="{42D62F3F-9BA0-4FBC-8C8A-4148EE6E47D8}"/>
    <dgm:cxn modelId="{B65FEFBC-787E-436E-9483-C2BEFD0CBB39}" srcId="{660A9C25-CBCB-4A94-9541-D833732CBF8F}" destId="{F4A507A9-4D16-4EA0-AAA0-7B5B3AD77D82}" srcOrd="0" destOrd="0" parTransId="{E909B508-98EC-4667-B8F3-36DDDEA52D0D}" sibTransId="{3E76970A-2916-4BBC-98B5-8D3E8400EBA6}"/>
    <dgm:cxn modelId="{41C2D752-F34F-4A1F-8FF0-1F9AAA8FA2C9}" srcId="{202D1403-2215-4FC3-8200-966F8FCD3043}" destId="{15D6DBA8-1A7D-446D-BE09-A7D95F85FC90}" srcOrd="0" destOrd="0" parTransId="{53AED70F-EEC3-4F97-8A73-BD76304387CA}" sibTransId="{941494E0-C597-415C-9113-A081F4D4B03C}"/>
    <dgm:cxn modelId="{30FE06FB-EB2E-4EC6-A685-A0440E663FDA}" type="presOf" srcId="{660A9C25-CBCB-4A94-9541-D833732CBF8F}" destId="{12FE6956-4B39-4CB8-BE44-9B4B9C276B77}" srcOrd="0" destOrd="0" presId="urn:microsoft.com/office/officeart/2005/8/layout/chevron2"/>
    <dgm:cxn modelId="{7A0449CC-A637-492F-B9F6-2E0AA43AE8C5}" srcId="{BB4E9827-FCB2-4995-8D9E-22D7C5A52638}" destId="{54AD7A72-1B93-4AE2-BA0C-2DF4132295BA}" srcOrd="0" destOrd="0" parTransId="{70502F03-F80C-42A0-A8AC-EAE6B923326A}" sibTransId="{CAFB461A-4925-48EB-B69A-D2B52078275C}"/>
    <dgm:cxn modelId="{BFBBB983-E701-442A-8893-7E2202DE50F9}" srcId="{CE106028-86AF-4501-A55B-EBC8AEA85AB0}" destId="{084CBEAE-B578-4AB0-8551-BA9C7D36013C}" srcOrd="7" destOrd="0" parTransId="{0A890962-6F8C-465B-B3E9-C3076A948D76}" sibTransId="{57174C46-B462-4058-85B0-AB0E8F6684FB}"/>
    <dgm:cxn modelId="{387C9D1E-0193-40D1-A0F7-9470D9680E15}" type="presOf" srcId="{15D6DBA8-1A7D-446D-BE09-A7D95F85FC90}" destId="{79F33252-B49E-4DB5-BF1A-A5D62FB1E5D6}" srcOrd="0" destOrd="0" presId="urn:microsoft.com/office/officeart/2005/8/layout/chevron2"/>
    <dgm:cxn modelId="{AB9E6D9A-DBFD-48A8-AA78-50E7CC43537F}" srcId="{CE106028-86AF-4501-A55B-EBC8AEA85AB0}" destId="{A051555B-232D-40C2-9A3A-419DE09E0A06}" srcOrd="3" destOrd="0" parTransId="{B9718931-1F61-49EF-9BFB-F7D9524D0D91}" sibTransId="{8FADCCBC-E436-4D23-9D0E-BF1CD2F8925F}"/>
    <dgm:cxn modelId="{39E70BDD-BF5C-4F81-8AA3-356DF7B25D78}" srcId="{C9FCBF2C-FA7A-424E-ABD9-E2F74E63ADBF}" destId="{6AE70864-9E51-4232-A779-67BF2A5BAE81}" srcOrd="0" destOrd="0" parTransId="{C60E3E09-654A-4261-8D43-CAED54FF2A5C}" sibTransId="{D56EF6C7-5F94-4F2D-B6BB-AD6EA5050508}"/>
    <dgm:cxn modelId="{7CA71C04-821F-4664-A37D-BA65C2BB20E3}" srcId="{CE106028-86AF-4501-A55B-EBC8AEA85AB0}" destId="{660A9C25-CBCB-4A94-9541-D833732CBF8F}" srcOrd="2" destOrd="0" parTransId="{287378BF-64BA-4173-BCB4-611DE8EFCF71}" sibTransId="{D26965FC-5D2A-4BD4-956A-7CAD841662EB}"/>
    <dgm:cxn modelId="{FDA7F310-B3AA-41F3-ABAF-EB827FB21F6B}" type="presOf" srcId="{CE106028-86AF-4501-A55B-EBC8AEA85AB0}" destId="{5DADF553-DC38-4E54-A48A-C2146B584CFF}" srcOrd="0" destOrd="0" presId="urn:microsoft.com/office/officeart/2005/8/layout/chevron2"/>
    <dgm:cxn modelId="{2A64EF99-0AA4-48C0-B02B-7552E3C73A9E}" type="presOf" srcId="{AF7DF8F7-23AF-43FE-AA08-2844DA2B9F54}" destId="{7030CCE9-CEC8-4351-BF05-062DFC9D7AE6}" srcOrd="0" destOrd="0" presId="urn:microsoft.com/office/officeart/2005/8/layout/chevron2"/>
    <dgm:cxn modelId="{4E0BCC23-79A3-41D0-A32B-80224D7D952C}" type="presOf" srcId="{988326C5-43F7-4CC2-A7DB-D49209CB1BE0}" destId="{66755A5A-FA7B-44C2-83CB-F8DF8993B991}" srcOrd="0" destOrd="0" presId="urn:microsoft.com/office/officeart/2005/8/layout/chevron2"/>
    <dgm:cxn modelId="{1B867DBA-FA73-4F28-8702-48F7E4477279}" srcId="{CE106028-86AF-4501-A55B-EBC8AEA85AB0}" destId="{BB4E9827-FCB2-4995-8D9E-22D7C5A52638}" srcOrd="5" destOrd="0" parTransId="{335747A8-243A-4A62-97BC-E10529002570}" sibTransId="{90910CFA-C330-4455-AB75-5C0B5B0BB821}"/>
    <dgm:cxn modelId="{CE91EADD-5F43-4278-B58C-1BD0F85AFC32}" type="presParOf" srcId="{5DADF553-DC38-4E54-A48A-C2146B584CFF}" destId="{AC6B51E4-9388-4A58-B793-229E4DC40400}" srcOrd="0" destOrd="0" presId="urn:microsoft.com/office/officeart/2005/8/layout/chevron2"/>
    <dgm:cxn modelId="{97E58CEE-D586-4D72-915F-43A41ECA296A}" type="presParOf" srcId="{AC6B51E4-9388-4A58-B793-229E4DC40400}" destId="{04B7ED12-A788-4107-AB0A-7D43C921BB0F}" srcOrd="0" destOrd="0" presId="urn:microsoft.com/office/officeart/2005/8/layout/chevron2"/>
    <dgm:cxn modelId="{FC248EDF-D46D-4468-BDF8-845EAE332574}" type="presParOf" srcId="{AC6B51E4-9388-4A58-B793-229E4DC40400}" destId="{44C926E7-D236-4D82-86CE-6D4D7D6516C1}" srcOrd="1" destOrd="0" presId="urn:microsoft.com/office/officeart/2005/8/layout/chevron2"/>
    <dgm:cxn modelId="{2532236D-93F4-4DE3-B52D-7C10D42D3B73}" type="presParOf" srcId="{5DADF553-DC38-4E54-A48A-C2146B584CFF}" destId="{2729DC28-ECBF-4C84-BDE5-CB1F29228CC3}" srcOrd="1" destOrd="0" presId="urn:microsoft.com/office/officeart/2005/8/layout/chevron2"/>
    <dgm:cxn modelId="{B68B73FE-6F00-4E1F-A014-2B9E4AAC3A2C}" type="presParOf" srcId="{5DADF553-DC38-4E54-A48A-C2146B584CFF}" destId="{5D061BC3-3B85-4DAA-BC50-D6C79D825843}" srcOrd="2" destOrd="0" presId="urn:microsoft.com/office/officeart/2005/8/layout/chevron2"/>
    <dgm:cxn modelId="{A96B59EA-8BD0-4C63-A833-FF127DFFC85C}" type="presParOf" srcId="{5D061BC3-3B85-4DAA-BC50-D6C79D825843}" destId="{C7688AA4-B53A-489C-929F-801383553692}" srcOrd="0" destOrd="0" presId="urn:microsoft.com/office/officeart/2005/8/layout/chevron2"/>
    <dgm:cxn modelId="{2FCEDE20-1CA3-461F-9849-2CBF93A4541D}" type="presParOf" srcId="{5D061BC3-3B85-4DAA-BC50-D6C79D825843}" destId="{79F33252-B49E-4DB5-BF1A-A5D62FB1E5D6}" srcOrd="1" destOrd="0" presId="urn:microsoft.com/office/officeart/2005/8/layout/chevron2"/>
    <dgm:cxn modelId="{51C1C40F-35EE-4E9C-B41C-F734D19EC94F}" type="presParOf" srcId="{5DADF553-DC38-4E54-A48A-C2146B584CFF}" destId="{672AF17D-9970-4FB4-B2FA-3C6B649AF535}" srcOrd="3" destOrd="0" presId="urn:microsoft.com/office/officeart/2005/8/layout/chevron2"/>
    <dgm:cxn modelId="{FE049AAA-81EE-41D5-B2A3-497DCBCA8477}" type="presParOf" srcId="{5DADF553-DC38-4E54-A48A-C2146B584CFF}" destId="{7A449551-E92D-49AA-9E1F-D627240F2336}" srcOrd="4" destOrd="0" presId="urn:microsoft.com/office/officeart/2005/8/layout/chevron2"/>
    <dgm:cxn modelId="{A8BFB977-8557-4346-A501-93C9EBDECD8E}" type="presParOf" srcId="{7A449551-E92D-49AA-9E1F-D627240F2336}" destId="{12FE6956-4B39-4CB8-BE44-9B4B9C276B77}" srcOrd="0" destOrd="0" presId="urn:microsoft.com/office/officeart/2005/8/layout/chevron2"/>
    <dgm:cxn modelId="{E2BCEAF4-B5DB-4542-9EE6-516B1FB33AAC}" type="presParOf" srcId="{7A449551-E92D-49AA-9E1F-D627240F2336}" destId="{6BBDD66D-6D35-460E-847E-45615DA2C865}" srcOrd="1" destOrd="0" presId="urn:microsoft.com/office/officeart/2005/8/layout/chevron2"/>
    <dgm:cxn modelId="{EDBD6957-58F1-4635-85BE-7A6E58B309DE}" type="presParOf" srcId="{5DADF553-DC38-4E54-A48A-C2146B584CFF}" destId="{C514CBC2-A74C-4A1C-B067-054FA096DC24}" srcOrd="5" destOrd="0" presId="urn:microsoft.com/office/officeart/2005/8/layout/chevron2"/>
    <dgm:cxn modelId="{31D7E758-1482-4D50-AEC1-78BF68617D07}" type="presParOf" srcId="{5DADF553-DC38-4E54-A48A-C2146B584CFF}" destId="{12D50114-76F3-47A3-B105-EC2AFB4F5B3A}" srcOrd="6" destOrd="0" presId="urn:microsoft.com/office/officeart/2005/8/layout/chevron2"/>
    <dgm:cxn modelId="{057233FE-CD8D-4B01-ABCF-98028EAD7FB0}" type="presParOf" srcId="{12D50114-76F3-47A3-B105-EC2AFB4F5B3A}" destId="{6F14ECC0-B147-4410-9013-836A8E1538E9}" srcOrd="0" destOrd="0" presId="urn:microsoft.com/office/officeart/2005/8/layout/chevron2"/>
    <dgm:cxn modelId="{003A060C-508D-4C7D-9826-ED2D31094E9C}" type="presParOf" srcId="{12D50114-76F3-47A3-B105-EC2AFB4F5B3A}" destId="{7030CCE9-CEC8-4351-BF05-062DFC9D7AE6}" srcOrd="1" destOrd="0" presId="urn:microsoft.com/office/officeart/2005/8/layout/chevron2"/>
    <dgm:cxn modelId="{6EB919B6-A309-4266-B85C-6BAB1B1D6DC5}" type="presParOf" srcId="{5DADF553-DC38-4E54-A48A-C2146B584CFF}" destId="{0C97D343-2A04-495F-8665-71FADFEA0083}" srcOrd="7" destOrd="0" presId="urn:microsoft.com/office/officeart/2005/8/layout/chevron2"/>
    <dgm:cxn modelId="{2DD84F53-F8CB-47DC-A8FD-DD4A914E143F}" type="presParOf" srcId="{5DADF553-DC38-4E54-A48A-C2146B584CFF}" destId="{93016711-ACFD-49A7-8020-43985EB036B8}" srcOrd="8" destOrd="0" presId="urn:microsoft.com/office/officeart/2005/8/layout/chevron2"/>
    <dgm:cxn modelId="{97C9843F-F20E-4185-A8C9-FEDAFBCAE288}" type="presParOf" srcId="{93016711-ACFD-49A7-8020-43985EB036B8}" destId="{24F9105A-1B55-4125-8A23-F47B08ED12D5}" srcOrd="0" destOrd="0" presId="urn:microsoft.com/office/officeart/2005/8/layout/chevron2"/>
    <dgm:cxn modelId="{839EABFA-D9FC-4C61-A1C2-72398DC1E6AC}" type="presParOf" srcId="{93016711-ACFD-49A7-8020-43985EB036B8}" destId="{443D0194-A21E-4B77-A814-3721C230156B}" srcOrd="1" destOrd="0" presId="urn:microsoft.com/office/officeart/2005/8/layout/chevron2"/>
    <dgm:cxn modelId="{20F236A8-5186-4145-B85C-FDF45EBCC594}" type="presParOf" srcId="{5DADF553-DC38-4E54-A48A-C2146B584CFF}" destId="{349120A2-C264-4753-BD9D-EB944320FD29}" srcOrd="9" destOrd="0" presId="urn:microsoft.com/office/officeart/2005/8/layout/chevron2"/>
    <dgm:cxn modelId="{9B016D41-0E9C-4D7B-9C24-999C98142A70}" type="presParOf" srcId="{5DADF553-DC38-4E54-A48A-C2146B584CFF}" destId="{D258562A-610F-45F9-859C-B0F09F886926}" srcOrd="10" destOrd="0" presId="urn:microsoft.com/office/officeart/2005/8/layout/chevron2"/>
    <dgm:cxn modelId="{4C87E827-1AA8-4E5D-81CE-8321430301DE}" type="presParOf" srcId="{D258562A-610F-45F9-859C-B0F09F886926}" destId="{14AF59A4-5603-4135-996A-D306C8B5BB9B}" srcOrd="0" destOrd="0" presId="urn:microsoft.com/office/officeart/2005/8/layout/chevron2"/>
    <dgm:cxn modelId="{6B11197E-C6CF-4A18-9A1A-B244B1DA0E80}" type="presParOf" srcId="{D258562A-610F-45F9-859C-B0F09F886926}" destId="{0A54A881-64C7-4F76-90D3-4F5EE8CCA22D}" srcOrd="1" destOrd="0" presId="urn:microsoft.com/office/officeart/2005/8/layout/chevron2"/>
    <dgm:cxn modelId="{FB821097-2859-465F-8A1D-8AF7BC21E649}" type="presParOf" srcId="{5DADF553-DC38-4E54-A48A-C2146B584CFF}" destId="{3D84E276-C3B9-4A4D-8906-DFAEBE489404}" srcOrd="11" destOrd="0" presId="urn:microsoft.com/office/officeart/2005/8/layout/chevron2"/>
    <dgm:cxn modelId="{1551A3F7-D67B-4FB2-8378-F15EE3619276}" type="presParOf" srcId="{5DADF553-DC38-4E54-A48A-C2146B584CFF}" destId="{64B9DAE4-DD51-4BF0-8D18-449658B1EB1C}" srcOrd="12" destOrd="0" presId="urn:microsoft.com/office/officeart/2005/8/layout/chevron2"/>
    <dgm:cxn modelId="{484F8348-2335-4E69-96F0-ED3D68BA40AD}" type="presParOf" srcId="{64B9DAE4-DD51-4BF0-8D18-449658B1EB1C}" destId="{CDE31106-4D1E-41E2-8A17-B002D9F1CBB4}" srcOrd="0" destOrd="0" presId="urn:microsoft.com/office/officeart/2005/8/layout/chevron2"/>
    <dgm:cxn modelId="{1D7AFEA1-C635-4E31-8E7F-35153123DCDB}" type="presParOf" srcId="{64B9DAE4-DD51-4BF0-8D18-449658B1EB1C}" destId="{43CCBA75-ADAB-4E8E-AEFB-2F1EA138354A}" srcOrd="1" destOrd="0" presId="urn:microsoft.com/office/officeart/2005/8/layout/chevron2"/>
    <dgm:cxn modelId="{3069C1A1-EBDF-429A-9A5D-D49114B73854}" type="presParOf" srcId="{5DADF553-DC38-4E54-A48A-C2146B584CFF}" destId="{72270389-63E6-49C8-BC26-9D6320ED2401}" srcOrd="13" destOrd="0" presId="urn:microsoft.com/office/officeart/2005/8/layout/chevron2"/>
    <dgm:cxn modelId="{B3E04BAA-9811-4C20-8011-FE99E486AB06}" type="presParOf" srcId="{5DADF553-DC38-4E54-A48A-C2146B584CFF}" destId="{559BAB99-46EA-4437-A13F-A77C63DECEA4}" srcOrd="14" destOrd="0" presId="urn:microsoft.com/office/officeart/2005/8/layout/chevron2"/>
    <dgm:cxn modelId="{72DCADD2-56E5-49BA-8510-1AA72A3A5DCC}" type="presParOf" srcId="{559BAB99-46EA-4437-A13F-A77C63DECEA4}" destId="{5948071C-E203-4FF3-B2ED-FAFF9CC21181}" srcOrd="0" destOrd="0" presId="urn:microsoft.com/office/officeart/2005/8/layout/chevron2"/>
    <dgm:cxn modelId="{3AD35663-1DEE-4DFC-B91E-2A133A6F1DDC}" type="presParOf" srcId="{559BAB99-46EA-4437-A13F-A77C63DECEA4}" destId="{66755A5A-FA7B-44C2-83CB-F8DF8993B991}"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106028-86AF-4501-A55B-EBC8AEA85AB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61B249A-3130-48B6-9683-D413BA0CD2AB}">
      <dgm:prSet phldrT="[Text]" custT="1"/>
      <dgm:spPr/>
      <dgm:t>
        <a:bodyPr/>
        <a:lstStyle/>
        <a:p>
          <a:r>
            <a:rPr lang="en-US" sz="3500" smtClean="0">
              <a:latin typeface="Times New Roman" panose="02020603050405020304" pitchFamily="18" charset="0"/>
              <a:cs typeface="Times New Roman" panose="02020603050405020304" pitchFamily="18" charset="0"/>
            </a:rPr>
            <a:t>1</a:t>
          </a:r>
          <a:endParaRPr lang="en-US" sz="3500" dirty="0">
            <a:latin typeface="Times New Roman" panose="02020603050405020304" pitchFamily="18" charset="0"/>
            <a:cs typeface="Times New Roman" panose="02020603050405020304" pitchFamily="18" charset="0"/>
          </a:endParaRPr>
        </a:p>
      </dgm:t>
    </dgm:pt>
    <dgm:pt modelId="{70CBBA98-1099-47C6-B693-112EE7DA019B}" type="parTrans" cxnId="{9FC77882-9BEB-48AE-9E4E-EFAFCC62C87C}">
      <dgm:prSet/>
      <dgm:spPr/>
      <dgm:t>
        <a:bodyPr/>
        <a:lstStyle/>
        <a:p>
          <a:endParaRPr lang="en-US"/>
        </a:p>
      </dgm:t>
    </dgm:pt>
    <dgm:pt modelId="{42D62F3F-9BA0-4FBC-8C8A-4148EE6E47D8}" type="sibTrans" cxnId="{9FC77882-9BEB-48AE-9E4E-EFAFCC62C87C}">
      <dgm:prSet/>
      <dgm:spPr/>
      <dgm:t>
        <a:bodyPr/>
        <a:lstStyle/>
        <a:p>
          <a:endParaRPr lang="en-US"/>
        </a:p>
      </dgm:t>
    </dgm:pt>
    <dgm:pt modelId="{48575A41-81FA-44E0-BA38-D2CC3BCB2BCC}">
      <dgm:prSet phldrT="[Text]" custT="1"/>
      <dgm:spPr/>
      <dgm:t>
        <a:bodyPr/>
        <a:lstStyle/>
        <a:p>
          <a:r>
            <a:rPr lang="en-US" sz="3200" smtClean="0">
              <a:latin typeface="Times New Roman" panose="02020603050405020304" pitchFamily="18" charset="0"/>
              <a:cs typeface="Times New Roman" panose="02020603050405020304" pitchFamily="18" charset="0"/>
            </a:rPr>
            <a:t>Các tài khoản sử dụng</a:t>
          </a:r>
          <a:endParaRPr lang="en-US" sz="3200" dirty="0">
            <a:latin typeface="Times New Roman" panose="02020603050405020304" pitchFamily="18" charset="0"/>
            <a:cs typeface="Times New Roman" panose="02020603050405020304" pitchFamily="18" charset="0"/>
          </a:endParaRPr>
        </a:p>
      </dgm:t>
    </dgm:pt>
    <dgm:pt modelId="{63F8E681-BBAA-4B17-BCA3-015D0081B898}" type="parTrans" cxnId="{566E2074-A331-478B-B5A3-C29689685E6C}">
      <dgm:prSet/>
      <dgm:spPr/>
      <dgm:t>
        <a:bodyPr/>
        <a:lstStyle/>
        <a:p>
          <a:endParaRPr lang="en-US"/>
        </a:p>
      </dgm:t>
    </dgm:pt>
    <dgm:pt modelId="{04613CD9-7ECA-4B99-AC59-346BF7630C50}" type="sibTrans" cxnId="{566E2074-A331-478B-B5A3-C29689685E6C}">
      <dgm:prSet/>
      <dgm:spPr/>
      <dgm:t>
        <a:bodyPr/>
        <a:lstStyle/>
        <a:p>
          <a:endParaRPr lang="en-US"/>
        </a:p>
      </dgm:t>
    </dgm:pt>
    <dgm:pt modelId="{202D1403-2215-4FC3-8200-966F8FCD3043}">
      <dgm:prSet phldrT="[Text]" custT="1"/>
      <dgm:spPr/>
      <dgm:t>
        <a:bodyPr/>
        <a:lstStyle/>
        <a:p>
          <a:r>
            <a:rPr lang="en-US" sz="3500" dirty="0" smtClean="0">
              <a:latin typeface="Times New Roman" panose="02020603050405020304" pitchFamily="18" charset="0"/>
              <a:cs typeface="Times New Roman" panose="02020603050405020304" pitchFamily="18" charset="0"/>
            </a:rPr>
            <a:t>2</a:t>
          </a:r>
          <a:endParaRPr lang="en-US" sz="3500" dirty="0">
            <a:latin typeface="Times New Roman" panose="02020603050405020304" pitchFamily="18" charset="0"/>
            <a:cs typeface="Times New Roman" panose="02020603050405020304" pitchFamily="18" charset="0"/>
          </a:endParaRPr>
        </a:p>
      </dgm:t>
    </dgm:pt>
    <dgm:pt modelId="{CE2BE2FB-8C5F-4797-94C5-7F402C78A122}" type="parTrans" cxnId="{EFE5FDB1-5AFC-40E8-B069-73C38DB65E54}">
      <dgm:prSet/>
      <dgm:spPr/>
      <dgm:t>
        <a:bodyPr/>
        <a:lstStyle/>
        <a:p>
          <a:endParaRPr lang="en-US"/>
        </a:p>
      </dgm:t>
    </dgm:pt>
    <dgm:pt modelId="{F98BFED8-362A-41DB-867A-96CAB5726E03}" type="sibTrans" cxnId="{EFE5FDB1-5AFC-40E8-B069-73C38DB65E54}">
      <dgm:prSet/>
      <dgm:spPr/>
      <dgm:t>
        <a:bodyPr/>
        <a:lstStyle/>
        <a:p>
          <a:endParaRPr lang="en-US"/>
        </a:p>
      </dgm:t>
    </dgm:pt>
    <dgm:pt modelId="{15D6DBA8-1A7D-446D-BE09-A7D95F85FC90}">
      <dgm:prSet phldrT="[Text]" custT="1"/>
      <dgm:spPr/>
      <dgm:t>
        <a:bodyPr/>
        <a:lstStyle/>
        <a:p>
          <a:r>
            <a:rPr lang="en-US" sz="3200" smtClean="0">
              <a:latin typeface="Times New Roman" panose="02020603050405020304" pitchFamily="18" charset="0"/>
              <a:cs typeface="Times New Roman" panose="02020603050405020304" pitchFamily="18" charset="0"/>
            </a:rPr>
            <a:t>Sơ đồ hạch toán từng quy trình nghiệp vụ</a:t>
          </a:r>
          <a:endParaRPr lang="en-US" sz="3200" dirty="0">
            <a:latin typeface="Times New Roman" panose="02020603050405020304" pitchFamily="18" charset="0"/>
            <a:cs typeface="Times New Roman" panose="02020603050405020304" pitchFamily="18" charset="0"/>
          </a:endParaRPr>
        </a:p>
      </dgm:t>
    </dgm:pt>
    <dgm:pt modelId="{53AED70F-EEC3-4F97-8A73-BD76304387CA}" type="parTrans" cxnId="{41C2D752-F34F-4A1F-8FF0-1F9AAA8FA2C9}">
      <dgm:prSet/>
      <dgm:spPr/>
      <dgm:t>
        <a:bodyPr/>
        <a:lstStyle/>
        <a:p>
          <a:endParaRPr lang="en-US"/>
        </a:p>
      </dgm:t>
    </dgm:pt>
    <dgm:pt modelId="{941494E0-C597-415C-9113-A081F4D4B03C}" type="sibTrans" cxnId="{41C2D752-F34F-4A1F-8FF0-1F9AAA8FA2C9}">
      <dgm:prSet/>
      <dgm:spPr/>
      <dgm:t>
        <a:bodyPr/>
        <a:lstStyle/>
        <a:p>
          <a:endParaRPr lang="en-US"/>
        </a:p>
      </dgm:t>
    </dgm:pt>
    <dgm:pt modelId="{660A9C25-CBCB-4A94-9541-D833732CBF8F}">
      <dgm:prSet phldrT="[Text]" custT="1"/>
      <dgm:spPr/>
      <dgm:t>
        <a:bodyPr/>
        <a:lstStyle/>
        <a:p>
          <a:r>
            <a:rPr lang="en-US" sz="3500" dirty="0" smtClean="0">
              <a:latin typeface="Times New Roman" panose="02020603050405020304" pitchFamily="18" charset="0"/>
              <a:cs typeface="Times New Roman" panose="02020603050405020304" pitchFamily="18" charset="0"/>
            </a:rPr>
            <a:t>3</a:t>
          </a:r>
          <a:endParaRPr lang="en-US" sz="3500" dirty="0">
            <a:latin typeface="Times New Roman" panose="02020603050405020304" pitchFamily="18" charset="0"/>
            <a:cs typeface="Times New Roman" panose="02020603050405020304" pitchFamily="18" charset="0"/>
          </a:endParaRPr>
        </a:p>
      </dgm:t>
    </dgm:pt>
    <dgm:pt modelId="{287378BF-64BA-4173-BCB4-611DE8EFCF71}" type="parTrans" cxnId="{7CA71C04-821F-4664-A37D-BA65C2BB20E3}">
      <dgm:prSet/>
      <dgm:spPr/>
      <dgm:t>
        <a:bodyPr/>
        <a:lstStyle/>
        <a:p>
          <a:endParaRPr lang="en-US"/>
        </a:p>
      </dgm:t>
    </dgm:pt>
    <dgm:pt modelId="{D26965FC-5D2A-4BD4-956A-7CAD841662EB}" type="sibTrans" cxnId="{7CA71C04-821F-4664-A37D-BA65C2BB20E3}">
      <dgm:prSet/>
      <dgm:spPr/>
      <dgm:t>
        <a:bodyPr/>
        <a:lstStyle/>
        <a:p>
          <a:endParaRPr lang="en-US"/>
        </a:p>
      </dgm:t>
    </dgm:pt>
    <dgm:pt modelId="{F4A507A9-4D16-4EA0-AAA0-7B5B3AD77D82}">
      <dgm:prSet phldrT="[Text]" custT="1"/>
      <dgm:spPr/>
      <dgm:t>
        <a:bodyPr/>
        <a:lstStyle/>
        <a:p>
          <a:r>
            <a:rPr lang="en-US" sz="3200" smtClean="0">
              <a:latin typeface="Times New Roman" panose="02020603050405020304" pitchFamily="18" charset="0"/>
              <a:cs typeface="Times New Roman" panose="02020603050405020304" pitchFamily="18" charset="0"/>
            </a:rPr>
            <a:t>Các bút toán thường găp</a:t>
          </a:r>
          <a:endParaRPr lang="en-US" sz="3200" dirty="0">
            <a:latin typeface="Times New Roman" panose="02020603050405020304" pitchFamily="18" charset="0"/>
            <a:cs typeface="Times New Roman" panose="02020603050405020304" pitchFamily="18" charset="0"/>
          </a:endParaRPr>
        </a:p>
      </dgm:t>
    </dgm:pt>
    <dgm:pt modelId="{E909B508-98EC-4667-B8F3-36DDDEA52D0D}" type="parTrans" cxnId="{B65FEFBC-787E-436E-9483-C2BEFD0CBB39}">
      <dgm:prSet/>
      <dgm:spPr/>
      <dgm:t>
        <a:bodyPr/>
        <a:lstStyle/>
        <a:p>
          <a:endParaRPr lang="en-US"/>
        </a:p>
      </dgm:t>
    </dgm:pt>
    <dgm:pt modelId="{3E76970A-2916-4BBC-98B5-8D3E8400EBA6}" type="sibTrans" cxnId="{B65FEFBC-787E-436E-9483-C2BEFD0CBB39}">
      <dgm:prSet/>
      <dgm:spPr/>
      <dgm:t>
        <a:bodyPr/>
        <a:lstStyle/>
        <a:p>
          <a:endParaRPr lang="en-US"/>
        </a:p>
      </dgm:t>
    </dgm:pt>
    <dgm:pt modelId="{5DADF553-DC38-4E54-A48A-C2146B584CFF}" type="pres">
      <dgm:prSet presAssocID="{CE106028-86AF-4501-A55B-EBC8AEA85AB0}" presName="linearFlow" presStyleCnt="0">
        <dgm:presLayoutVars>
          <dgm:dir/>
          <dgm:animLvl val="lvl"/>
          <dgm:resizeHandles val="exact"/>
        </dgm:presLayoutVars>
      </dgm:prSet>
      <dgm:spPr/>
      <dgm:t>
        <a:bodyPr/>
        <a:lstStyle/>
        <a:p>
          <a:endParaRPr lang="en-US"/>
        </a:p>
      </dgm:t>
    </dgm:pt>
    <dgm:pt modelId="{AC6B51E4-9388-4A58-B793-229E4DC40400}" type="pres">
      <dgm:prSet presAssocID="{061B249A-3130-48B6-9683-D413BA0CD2AB}" presName="composite" presStyleCnt="0"/>
      <dgm:spPr/>
    </dgm:pt>
    <dgm:pt modelId="{04B7ED12-A788-4107-AB0A-7D43C921BB0F}" type="pres">
      <dgm:prSet presAssocID="{061B249A-3130-48B6-9683-D413BA0CD2AB}" presName="parentText" presStyleLbl="alignNode1" presStyleIdx="0" presStyleCnt="3">
        <dgm:presLayoutVars>
          <dgm:chMax val="1"/>
          <dgm:bulletEnabled val="1"/>
        </dgm:presLayoutVars>
      </dgm:prSet>
      <dgm:spPr/>
      <dgm:t>
        <a:bodyPr/>
        <a:lstStyle/>
        <a:p>
          <a:endParaRPr lang="en-US"/>
        </a:p>
      </dgm:t>
    </dgm:pt>
    <dgm:pt modelId="{44C926E7-D236-4D82-86CE-6D4D7D6516C1}" type="pres">
      <dgm:prSet presAssocID="{061B249A-3130-48B6-9683-D413BA0CD2AB}" presName="descendantText" presStyleLbl="alignAcc1" presStyleIdx="0" presStyleCnt="3">
        <dgm:presLayoutVars>
          <dgm:bulletEnabled val="1"/>
        </dgm:presLayoutVars>
      </dgm:prSet>
      <dgm:spPr/>
      <dgm:t>
        <a:bodyPr/>
        <a:lstStyle/>
        <a:p>
          <a:endParaRPr lang="en-US"/>
        </a:p>
      </dgm:t>
    </dgm:pt>
    <dgm:pt modelId="{2729DC28-ECBF-4C84-BDE5-CB1F29228CC3}" type="pres">
      <dgm:prSet presAssocID="{42D62F3F-9BA0-4FBC-8C8A-4148EE6E47D8}" presName="sp" presStyleCnt="0"/>
      <dgm:spPr/>
    </dgm:pt>
    <dgm:pt modelId="{5D061BC3-3B85-4DAA-BC50-D6C79D825843}" type="pres">
      <dgm:prSet presAssocID="{202D1403-2215-4FC3-8200-966F8FCD3043}" presName="composite" presStyleCnt="0"/>
      <dgm:spPr/>
    </dgm:pt>
    <dgm:pt modelId="{C7688AA4-B53A-489C-929F-801383553692}" type="pres">
      <dgm:prSet presAssocID="{202D1403-2215-4FC3-8200-966F8FCD3043}" presName="parentText" presStyleLbl="alignNode1" presStyleIdx="1" presStyleCnt="3">
        <dgm:presLayoutVars>
          <dgm:chMax val="1"/>
          <dgm:bulletEnabled val="1"/>
        </dgm:presLayoutVars>
      </dgm:prSet>
      <dgm:spPr/>
      <dgm:t>
        <a:bodyPr/>
        <a:lstStyle/>
        <a:p>
          <a:endParaRPr lang="en-US"/>
        </a:p>
      </dgm:t>
    </dgm:pt>
    <dgm:pt modelId="{79F33252-B49E-4DB5-BF1A-A5D62FB1E5D6}" type="pres">
      <dgm:prSet presAssocID="{202D1403-2215-4FC3-8200-966F8FCD3043}" presName="descendantText" presStyleLbl="alignAcc1" presStyleIdx="1" presStyleCnt="3">
        <dgm:presLayoutVars>
          <dgm:bulletEnabled val="1"/>
        </dgm:presLayoutVars>
      </dgm:prSet>
      <dgm:spPr/>
      <dgm:t>
        <a:bodyPr/>
        <a:lstStyle/>
        <a:p>
          <a:endParaRPr lang="en-US"/>
        </a:p>
      </dgm:t>
    </dgm:pt>
    <dgm:pt modelId="{672AF17D-9970-4FB4-B2FA-3C6B649AF535}" type="pres">
      <dgm:prSet presAssocID="{F98BFED8-362A-41DB-867A-96CAB5726E03}" presName="sp" presStyleCnt="0"/>
      <dgm:spPr/>
    </dgm:pt>
    <dgm:pt modelId="{7A449551-E92D-49AA-9E1F-D627240F2336}" type="pres">
      <dgm:prSet presAssocID="{660A9C25-CBCB-4A94-9541-D833732CBF8F}" presName="composite" presStyleCnt="0"/>
      <dgm:spPr/>
    </dgm:pt>
    <dgm:pt modelId="{12FE6956-4B39-4CB8-BE44-9B4B9C276B77}" type="pres">
      <dgm:prSet presAssocID="{660A9C25-CBCB-4A94-9541-D833732CBF8F}" presName="parentText" presStyleLbl="alignNode1" presStyleIdx="2" presStyleCnt="3">
        <dgm:presLayoutVars>
          <dgm:chMax val="1"/>
          <dgm:bulletEnabled val="1"/>
        </dgm:presLayoutVars>
      </dgm:prSet>
      <dgm:spPr/>
      <dgm:t>
        <a:bodyPr/>
        <a:lstStyle/>
        <a:p>
          <a:endParaRPr lang="en-US"/>
        </a:p>
      </dgm:t>
    </dgm:pt>
    <dgm:pt modelId="{6BBDD66D-6D35-460E-847E-45615DA2C865}" type="pres">
      <dgm:prSet presAssocID="{660A9C25-CBCB-4A94-9541-D833732CBF8F}" presName="descendantText" presStyleLbl="alignAcc1" presStyleIdx="2" presStyleCnt="3">
        <dgm:presLayoutVars>
          <dgm:bulletEnabled val="1"/>
        </dgm:presLayoutVars>
      </dgm:prSet>
      <dgm:spPr/>
      <dgm:t>
        <a:bodyPr/>
        <a:lstStyle/>
        <a:p>
          <a:endParaRPr lang="en-US"/>
        </a:p>
      </dgm:t>
    </dgm:pt>
  </dgm:ptLst>
  <dgm:cxnLst>
    <dgm:cxn modelId="{E9D03E01-B19F-4AB7-876C-5BD3580734B7}" type="presOf" srcId="{202D1403-2215-4FC3-8200-966F8FCD3043}" destId="{C7688AA4-B53A-489C-929F-801383553692}" srcOrd="0" destOrd="0" presId="urn:microsoft.com/office/officeart/2005/8/layout/chevron2"/>
    <dgm:cxn modelId="{B65FEFBC-787E-436E-9483-C2BEFD0CBB39}" srcId="{660A9C25-CBCB-4A94-9541-D833732CBF8F}" destId="{F4A507A9-4D16-4EA0-AAA0-7B5B3AD77D82}" srcOrd="0" destOrd="0" parTransId="{E909B508-98EC-4667-B8F3-36DDDEA52D0D}" sibTransId="{3E76970A-2916-4BBC-98B5-8D3E8400EBA6}"/>
    <dgm:cxn modelId="{566E2074-A331-478B-B5A3-C29689685E6C}" srcId="{061B249A-3130-48B6-9683-D413BA0CD2AB}" destId="{48575A41-81FA-44E0-BA38-D2CC3BCB2BCC}" srcOrd="0" destOrd="0" parTransId="{63F8E681-BBAA-4B17-BCA3-015D0081B898}" sibTransId="{04613CD9-7ECA-4B99-AC59-346BF7630C50}"/>
    <dgm:cxn modelId="{018E9E46-0D95-4309-8A1E-3A1FCB1751C1}" type="presOf" srcId="{48575A41-81FA-44E0-BA38-D2CC3BCB2BCC}" destId="{44C926E7-D236-4D82-86CE-6D4D7D6516C1}" srcOrd="0" destOrd="0" presId="urn:microsoft.com/office/officeart/2005/8/layout/chevron2"/>
    <dgm:cxn modelId="{DAFDF5DC-88C3-4675-8158-28AF417AA0AD}" type="presOf" srcId="{CE106028-86AF-4501-A55B-EBC8AEA85AB0}" destId="{5DADF553-DC38-4E54-A48A-C2146B584CFF}" srcOrd="0" destOrd="0" presId="urn:microsoft.com/office/officeart/2005/8/layout/chevron2"/>
    <dgm:cxn modelId="{F9A27A8A-80F1-450F-991F-2C042B62EC29}" type="presOf" srcId="{660A9C25-CBCB-4A94-9541-D833732CBF8F}" destId="{12FE6956-4B39-4CB8-BE44-9B4B9C276B77}" srcOrd="0" destOrd="0" presId="urn:microsoft.com/office/officeart/2005/8/layout/chevron2"/>
    <dgm:cxn modelId="{6BF19E77-AC63-420A-BBDB-F5A6338A4FC0}" type="presOf" srcId="{F4A507A9-4D16-4EA0-AAA0-7B5B3AD77D82}" destId="{6BBDD66D-6D35-460E-847E-45615DA2C865}" srcOrd="0" destOrd="0" presId="urn:microsoft.com/office/officeart/2005/8/layout/chevron2"/>
    <dgm:cxn modelId="{7CA71C04-821F-4664-A37D-BA65C2BB20E3}" srcId="{CE106028-86AF-4501-A55B-EBC8AEA85AB0}" destId="{660A9C25-CBCB-4A94-9541-D833732CBF8F}" srcOrd="2" destOrd="0" parTransId="{287378BF-64BA-4173-BCB4-611DE8EFCF71}" sibTransId="{D26965FC-5D2A-4BD4-956A-7CAD841662EB}"/>
    <dgm:cxn modelId="{6AFC9A6B-265D-4A16-8802-3B7EB374A55A}" type="presOf" srcId="{15D6DBA8-1A7D-446D-BE09-A7D95F85FC90}" destId="{79F33252-B49E-4DB5-BF1A-A5D62FB1E5D6}" srcOrd="0" destOrd="0" presId="urn:microsoft.com/office/officeart/2005/8/layout/chevron2"/>
    <dgm:cxn modelId="{9FC77882-9BEB-48AE-9E4E-EFAFCC62C87C}" srcId="{CE106028-86AF-4501-A55B-EBC8AEA85AB0}" destId="{061B249A-3130-48B6-9683-D413BA0CD2AB}" srcOrd="0" destOrd="0" parTransId="{70CBBA98-1099-47C6-B693-112EE7DA019B}" sibTransId="{42D62F3F-9BA0-4FBC-8C8A-4148EE6E47D8}"/>
    <dgm:cxn modelId="{41C2D752-F34F-4A1F-8FF0-1F9AAA8FA2C9}" srcId="{202D1403-2215-4FC3-8200-966F8FCD3043}" destId="{15D6DBA8-1A7D-446D-BE09-A7D95F85FC90}" srcOrd="0" destOrd="0" parTransId="{53AED70F-EEC3-4F97-8A73-BD76304387CA}" sibTransId="{941494E0-C597-415C-9113-A081F4D4B03C}"/>
    <dgm:cxn modelId="{EFE5FDB1-5AFC-40E8-B069-73C38DB65E54}" srcId="{CE106028-86AF-4501-A55B-EBC8AEA85AB0}" destId="{202D1403-2215-4FC3-8200-966F8FCD3043}" srcOrd="1" destOrd="0" parTransId="{CE2BE2FB-8C5F-4797-94C5-7F402C78A122}" sibTransId="{F98BFED8-362A-41DB-867A-96CAB5726E03}"/>
    <dgm:cxn modelId="{2265CCCB-4BD9-42E2-8247-DB73206D698F}" type="presOf" srcId="{061B249A-3130-48B6-9683-D413BA0CD2AB}" destId="{04B7ED12-A788-4107-AB0A-7D43C921BB0F}" srcOrd="0" destOrd="0" presId="urn:microsoft.com/office/officeart/2005/8/layout/chevron2"/>
    <dgm:cxn modelId="{01FC51A5-D345-4976-A2FD-4478BC106561}" type="presParOf" srcId="{5DADF553-DC38-4E54-A48A-C2146B584CFF}" destId="{AC6B51E4-9388-4A58-B793-229E4DC40400}" srcOrd="0" destOrd="0" presId="urn:microsoft.com/office/officeart/2005/8/layout/chevron2"/>
    <dgm:cxn modelId="{163C9778-BFF4-4844-B9DC-479AE7C2739F}" type="presParOf" srcId="{AC6B51E4-9388-4A58-B793-229E4DC40400}" destId="{04B7ED12-A788-4107-AB0A-7D43C921BB0F}" srcOrd="0" destOrd="0" presId="urn:microsoft.com/office/officeart/2005/8/layout/chevron2"/>
    <dgm:cxn modelId="{CFEF3E94-710C-4359-92CA-581DC67094C1}" type="presParOf" srcId="{AC6B51E4-9388-4A58-B793-229E4DC40400}" destId="{44C926E7-D236-4D82-86CE-6D4D7D6516C1}" srcOrd="1" destOrd="0" presId="urn:microsoft.com/office/officeart/2005/8/layout/chevron2"/>
    <dgm:cxn modelId="{FC74C527-8E1D-4CE1-A2C8-3C97AC1334AE}" type="presParOf" srcId="{5DADF553-DC38-4E54-A48A-C2146B584CFF}" destId="{2729DC28-ECBF-4C84-BDE5-CB1F29228CC3}" srcOrd="1" destOrd="0" presId="urn:microsoft.com/office/officeart/2005/8/layout/chevron2"/>
    <dgm:cxn modelId="{1FFE47DE-2B18-4960-93C1-4C06A062E127}" type="presParOf" srcId="{5DADF553-DC38-4E54-A48A-C2146B584CFF}" destId="{5D061BC3-3B85-4DAA-BC50-D6C79D825843}" srcOrd="2" destOrd="0" presId="urn:microsoft.com/office/officeart/2005/8/layout/chevron2"/>
    <dgm:cxn modelId="{854A258F-673A-47FA-8A42-555C6BAA93A4}" type="presParOf" srcId="{5D061BC3-3B85-4DAA-BC50-D6C79D825843}" destId="{C7688AA4-B53A-489C-929F-801383553692}" srcOrd="0" destOrd="0" presId="urn:microsoft.com/office/officeart/2005/8/layout/chevron2"/>
    <dgm:cxn modelId="{D25BCAAC-68C0-4421-B265-6FD503C26772}" type="presParOf" srcId="{5D061BC3-3B85-4DAA-BC50-D6C79D825843}" destId="{79F33252-B49E-4DB5-BF1A-A5D62FB1E5D6}" srcOrd="1" destOrd="0" presId="urn:microsoft.com/office/officeart/2005/8/layout/chevron2"/>
    <dgm:cxn modelId="{CD543683-78AA-459E-ADA9-F531456F3963}" type="presParOf" srcId="{5DADF553-DC38-4E54-A48A-C2146B584CFF}" destId="{672AF17D-9970-4FB4-B2FA-3C6B649AF535}" srcOrd="3" destOrd="0" presId="urn:microsoft.com/office/officeart/2005/8/layout/chevron2"/>
    <dgm:cxn modelId="{A6F48A7B-A696-42CA-9DD1-02196C3CFADD}" type="presParOf" srcId="{5DADF553-DC38-4E54-A48A-C2146B584CFF}" destId="{7A449551-E92D-49AA-9E1F-D627240F2336}" srcOrd="4" destOrd="0" presId="urn:microsoft.com/office/officeart/2005/8/layout/chevron2"/>
    <dgm:cxn modelId="{E9DFA54A-A908-4482-A665-C10C44C0AB0C}" type="presParOf" srcId="{7A449551-E92D-49AA-9E1F-D627240F2336}" destId="{12FE6956-4B39-4CB8-BE44-9B4B9C276B77}" srcOrd="0" destOrd="0" presId="urn:microsoft.com/office/officeart/2005/8/layout/chevron2"/>
    <dgm:cxn modelId="{7059BF60-D227-46E9-B4E3-8AE7D48035DB}" type="presParOf" srcId="{7A449551-E92D-49AA-9E1F-D627240F2336}" destId="{6BBDD66D-6D35-460E-847E-45615DA2C865}"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B7ED12-A788-4107-AB0A-7D43C921BB0F}">
      <dsp:nvSpPr>
        <dsp:cNvPr id="0" name=""/>
        <dsp:cNvSpPr/>
      </dsp:nvSpPr>
      <dsp:spPr>
        <a:xfrm rot="5400000">
          <a:off x="-100985" y="105267"/>
          <a:ext cx="673235" cy="4712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1</a:t>
          </a:r>
          <a:endParaRPr lang="en-US" sz="3500" kern="1200" dirty="0">
            <a:latin typeface="Times New Roman" panose="02020603050405020304" pitchFamily="18" charset="0"/>
            <a:cs typeface="Times New Roman" panose="02020603050405020304" pitchFamily="18" charset="0"/>
          </a:endParaRPr>
        </a:p>
      </dsp:txBody>
      <dsp:txXfrm rot="5400000">
        <a:off x="-100985" y="105267"/>
        <a:ext cx="673235" cy="471264"/>
      </dsp:txXfrm>
    </dsp:sp>
    <dsp:sp modelId="{44C926E7-D236-4D82-86CE-6D4D7D6516C1}">
      <dsp:nvSpPr>
        <dsp:cNvPr id="0" name=""/>
        <dsp:cNvSpPr/>
      </dsp:nvSpPr>
      <dsp:spPr>
        <a:xfrm rot="5400000">
          <a:off x="4055315" y="-3579768"/>
          <a:ext cx="437833" cy="76059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anose="02020603050405020304" pitchFamily="18" charset="0"/>
              <a:cs typeface="Times New Roman" panose="02020603050405020304" pitchFamily="18" charset="0"/>
            </a:rPr>
            <a:t>Nhận</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dự</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toán</a:t>
          </a:r>
          <a:endParaRPr lang="en-US" sz="3200" kern="1200" dirty="0">
            <a:latin typeface="Times New Roman" panose="02020603050405020304" pitchFamily="18" charset="0"/>
            <a:cs typeface="Times New Roman" panose="02020603050405020304" pitchFamily="18" charset="0"/>
          </a:endParaRPr>
        </a:p>
      </dsp:txBody>
      <dsp:txXfrm rot="5400000">
        <a:off x="4055315" y="-3579768"/>
        <a:ext cx="437833" cy="7605935"/>
      </dsp:txXfrm>
    </dsp:sp>
    <dsp:sp modelId="{C7688AA4-B53A-489C-929F-801383553692}">
      <dsp:nvSpPr>
        <dsp:cNvPr id="0" name=""/>
        <dsp:cNvSpPr/>
      </dsp:nvSpPr>
      <dsp:spPr>
        <a:xfrm rot="5400000">
          <a:off x="-100985" y="704553"/>
          <a:ext cx="673235" cy="4712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2</a:t>
          </a:r>
          <a:endParaRPr lang="en-US" sz="3500" kern="1200" dirty="0">
            <a:latin typeface="Times New Roman" panose="02020603050405020304" pitchFamily="18" charset="0"/>
            <a:cs typeface="Times New Roman" panose="02020603050405020304" pitchFamily="18" charset="0"/>
          </a:endParaRPr>
        </a:p>
      </dsp:txBody>
      <dsp:txXfrm rot="5400000">
        <a:off x="-100985" y="704553"/>
        <a:ext cx="673235" cy="471264"/>
      </dsp:txXfrm>
    </dsp:sp>
    <dsp:sp modelId="{79F33252-B49E-4DB5-BF1A-A5D62FB1E5D6}">
      <dsp:nvSpPr>
        <dsp:cNvPr id="0" name=""/>
        <dsp:cNvSpPr/>
      </dsp:nvSpPr>
      <dsp:spPr>
        <a:xfrm rot="5400000">
          <a:off x="4055430" y="-2980598"/>
          <a:ext cx="437603" cy="76059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anose="02020603050405020304" pitchFamily="18" charset="0"/>
              <a:cs typeface="Times New Roman" panose="02020603050405020304" pitchFamily="18" charset="0"/>
            </a:rPr>
            <a:t>Điều</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chỉnh</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dự</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toán</a:t>
          </a:r>
          <a:endParaRPr lang="en-US" sz="3200" kern="1200" dirty="0">
            <a:latin typeface="Times New Roman" panose="02020603050405020304" pitchFamily="18" charset="0"/>
            <a:cs typeface="Times New Roman" panose="02020603050405020304" pitchFamily="18" charset="0"/>
          </a:endParaRPr>
        </a:p>
      </dsp:txBody>
      <dsp:txXfrm rot="5400000">
        <a:off x="4055430" y="-2980598"/>
        <a:ext cx="437603" cy="7605935"/>
      </dsp:txXfrm>
    </dsp:sp>
    <dsp:sp modelId="{12FE6956-4B39-4CB8-BE44-9B4B9C276B77}">
      <dsp:nvSpPr>
        <dsp:cNvPr id="0" name=""/>
        <dsp:cNvSpPr/>
      </dsp:nvSpPr>
      <dsp:spPr>
        <a:xfrm rot="5400000">
          <a:off x="-100985" y="1303838"/>
          <a:ext cx="673235" cy="4712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3</a:t>
          </a:r>
          <a:endParaRPr lang="en-US" sz="3500" kern="1200" dirty="0">
            <a:latin typeface="Times New Roman" panose="02020603050405020304" pitchFamily="18" charset="0"/>
            <a:cs typeface="Times New Roman" panose="02020603050405020304" pitchFamily="18" charset="0"/>
          </a:endParaRPr>
        </a:p>
      </dsp:txBody>
      <dsp:txXfrm rot="5400000">
        <a:off x="-100985" y="1303838"/>
        <a:ext cx="673235" cy="471264"/>
      </dsp:txXfrm>
    </dsp:sp>
    <dsp:sp modelId="{6BBDD66D-6D35-460E-847E-45615DA2C865}">
      <dsp:nvSpPr>
        <dsp:cNvPr id="0" name=""/>
        <dsp:cNvSpPr/>
      </dsp:nvSpPr>
      <dsp:spPr>
        <a:xfrm rot="5400000">
          <a:off x="4055430" y="-2381312"/>
          <a:ext cx="437603" cy="76059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anose="02020603050405020304" pitchFamily="18" charset="0"/>
              <a:cs typeface="Times New Roman" panose="02020603050405020304" pitchFamily="18" charset="0"/>
            </a:rPr>
            <a:t>Rút</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kinh</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phí</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từ</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kho</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bạc</a:t>
          </a:r>
          <a:endParaRPr lang="en-US" sz="3200" kern="1200" dirty="0">
            <a:latin typeface="Times New Roman" panose="02020603050405020304" pitchFamily="18" charset="0"/>
            <a:cs typeface="Times New Roman" panose="02020603050405020304" pitchFamily="18" charset="0"/>
          </a:endParaRPr>
        </a:p>
      </dsp:txBody>
      <dsp:txXfrm rot="5400000">
        <a:off x="4055430" y="-2381312"/>
        <a:ext cx="437603" cy="7605935"/>
      </dsp:txXfrm>
    </dsp:sp>
    <dsp:sp modelId="{6F14ECC0-B147-4410-9013-836A8E1538E9}">
      <dsp:nvSpPr>
        <dsp:cNvPr id="0" name=""/>
        <dsp:cNvSpPr/>
      </dsp:nvSpPr>
      <dsp:spPr>
        <a:xfrm rot="5400000">
          <a:off x="-100985" y="1903124"/>
          <a:ext cx="673235" cy="4712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4</a:t>
          </a:r>
          <a:endParaRPr lang="en-US" sz="3500" kern="1200" dirty="0">
            <a:latin typeface="Times New Roman" panose="02020603050405020304" pitchFamily="18" charset="0"/>
            <a:cs typeface="Times New Roman" panose="02020603050405020304" pitchFamily="18" charset="0"/>
          </a:endParaRPr>
        </a:p>
      </dsp:txBody>
      <dsp:txXfrm rot="5400000">
        <a:off x="-100985" y="1903124"/>
        <a:ext cx="673235" cy="471264"/>
      </dsp:txXfrm>
    </dsp:sp>
    <dsp:sp modelId="{7030CCE9-CEC8-4351-BF05-062DFC9D7AE6}">
      <dsp:nvSpPr>
        <dsp:cNvPr id="0" name=""/>
        <dsp:cNvSpPr/>
      </dsp:nvSpPr>
      <dsp:spPr>
        <a:xfrm rot="5400000">
          <a:off x="4055430" y="-1782026"/>
          <a:ext cx="437603" cy="76059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anose="02020603050405020304" pitchFamily="18" charset="0"/>
              <a:cs typeface="Times New Roman" panose="02020603050405020304" pitchFamily="18" charset="0"/>
            </a:rPr>
            <a:t>Ứng</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trước</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kinh</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phí</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của</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năm</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sau</a:t>
          </a:r>
          <a:r>
            <a:rPr lang="en-US" sz="3900" kern="1200" dirty="0" smtClean="0">
              <a:latin typeface="Times New Roman" panose="02020603050405020304" pitchFamily="18" charset="0"/>
              <a:cs typeface="Times New Roman" panose="02020603050405020304" pitchFamily="18" charset="0"/>
            </a:rPr>
            <a:t>	</a:t>
          </a:r>
          <a:endParaRPr lang="en-US" sz="3900" kern="1200" dirty="0">
            <a:latin typeface="Times New Roman" panose="02020603050405020304" pitchFamily="18" charset="0"/>
            <a:cs typeface="Times New Roman" panose="02020603050405020304" pitchFamily="18" charset="0"/>
          </a:endParaRPr>
        </a:p>
      </dsp:txBody>
      <dsp:txXfrm rot="5400000">
        <a:off x="4055430" y="-1782026"/>
        <a:ext cx="437603" cy="7605935"/>
      </dsp:txXfrm>
    </dsp:sp>
    <dsp:sp modelId="{24F9105A-1B55-4125-8A23-F47B08ED12D5}">
      <dsp:nvSpPr>
        <dsp:cNvPr id="0" name=""/>
        <dsp:cNvSpPr/>
      </dsp:nvSpPr>
      <dsp:spPr>
        <a:xfrm rot="5400000">
          <a:off x="-100985" y="2502410"/>
          <a:ext cx="673235" cy="4712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5</a:t>
          </a:r>
          <a:endParaRPr lang="en-US" sz="3500" kern="1200" dirty="0">
            <a:latin typeface="Times New Roman" panose="02020603050405020304" pitchFamily="18" charset="0"/>
            <a:cs typeface="Times New Roman" panose="02020603050405020304" pitchFamily="18" charset="0"/>
          </a:endParaRPr>
        </a:p>
      </dsp:txBody>
      <dsp:txXfrm rot="5400000">
        <a:off x="-100985" y="2502410"/>
        <a:ext cx="673235" cy="471264"/>
      </dsp:txXfrm>
    </dsp:sp>
    <dsp:sp modelId="{443D0194-A21E-4B77-A814-3721C230156B}">
      <dsp:nvSpPr>
        <dsp:cNvPr id="0" name=""/>
        <dsp:cNvSpPr/>
      </dsp:nvSpPr>
      <dsp:spPr>
        <a:xfrm rot="5400000">
          <a:off x="4055430" y="-1182740"/>
          <a:ext cx="437603" cy="76059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latin typeface="Times New Roman" panose="02020603050405020304" pitchFamily="18" charset="0"/>
              <a:cs typeface="Times New Roman" panose="02020603050405020304" pitchFamily="18" charset="0"/>
            </a:rPr>
            <a:t>Cam </a:t>
          </a:r>
          <a:r>
            <a:rPr lang="en-US" sz="3200" kern="1200" dirty="0" err="1" smtClean="0">
              <a:latin typeface="Times New Roman" panose="02020603050405020304" pitchFamily="18" charset="0"/>
              <a:cs typeface="Times New Roman" panose="02020603050405020304" pitchFamily="18" charset="0"/>
            </a:rPr>
            <a:t>kết</a:t>
          </a:r>
          <a:r>
            <a:rPr lang="en-US" sz="3200" kern="1200" dirty="0" smtClean="0">
              <a:latin typeface="Times New Roman" panose="02020603050405020304" pitchFamily="18" charset="0"/>
              <a:cs typeface="Times New Roman" panose="02020603050405020304" pitchFamily="18" charset="0"/>
            </a:rPr>
            <a:t> chi</a:t>
          </a:r>
          <a:endParaRPr lang="en-US" sz="3200" kern="1200" dirty="0">
            <a:latin typeface="Times New Roman" panose="02020603050405020304" pitchFamily="18" charset="0"/>
            <a:cs typeface="Times New Roman" panose="02020603050405020304" pitchFamily="18" charset="0"/>
          </a:endParaRPr>
        </a:p>
      </dsp:txBody>
      <dsp:txXfrm rot="5400000">
        <a:off x="4055430" y="-1182740"/>
        <a:ext cx="437603" cy="7605935"/>
      </dsp:txXfrm>
    </dsp:sp>
    <dsp:sp modelId="{14AF59A4-5603-4135-996A-D306C8B5BB9B}">
      <dsp:nvSpPr>
        <dsp:cNvPr id="0" name=""/>
        <dsp:cNvSpPr/>
      </dsp:nvSpPr>
      <dsp:spPr>
        <a:xfrm rot="5400000">
          <a:off x="-100985" y="3101696"/>
          <a:ext cx="673235" cy="4712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6</a:t>
          </a:r>
          <a:endParaRPr lang="en-US" sz="3500" kern="1200" dirty="0">
            <a:latin typeface="Times New Roman" panose="02020603050405020304" pitchFamily="18" charset="0"/>
            <a:cs typeface="Times New Roman" panose="02020603050405020304" pitchFamily="18" charset="0"/>
          </a:endParaRPr>
        </a:p>
      </dsp:txBody>
      <dsp:txXfrm rot="5400000">
        <a:off x="-100985" y="3101696"/>
        <a:ext cx="673235" cy="471264"/>
      </dsp:txXfrm>
    </dsp:sp>
    <dsp:sp modelId="{0A54A881-64C7-4F76-90D3-4F5EE8CCA22D}">
      <dsp:nvSpPr>
        <dsp:cNvPr id="0" name=""/>
        <dsp:cNvSpPr/>
      </dsp:nvSpPr>
      <dsp:spPr>
        <a:xfrm rot="5400000">
          <a:off x="4055430" y="-583455"/>
          <a:ext cx="437603" cy="76059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anose="02020603050405020304" pitchFamily="18" charset="0"/>
              <a:cs typeface="Times New Roman" panose="02020603050405020304" pitchFamily="18" charset="0"/>
            </a:rPr>
            <a:t>Phục</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hồi</a:t>
          </a:r>
          <a:r>
            <a:rPr lang="en-US" sz="3200" kern="1200" dirty="0" smtClean="0">
              <a:latin typeface="Times New Roman" panose="02020603050405020304" pitchFamily="18" charset="0"/>
              <a:cs typeface="Times New Roman" panose="02020603050405020304" pitchFamily="18" charset="0"/>
            </a:rPr>
            <a:t>/</a:t>
          </a:r>
          <a:r>
            <a:rPr lang="en-US" sz="3200" kern="1200" dirty="0" err="1" smtClean="0">
              <a:latin typeface="Times New Roman" panose="02020603050405020304" pitchFamily="18" charset="0"/>
              <a:cs typeface="Times New Roman" panose="02020603050405020304" pitchFamily="18" charset="0"/>
            </a:rPr>
            <a:t>Nộp</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trả</a:t>
          </a:r>
          <a:r>
            <a:rPr lang="en-US" sz="3200" kern="1200" dirty="0" smtClean="0">
              <a:latin typeface="Times New Roman" panose="02020603050405020304" pitchFamily="18" charset="0"/>
              <a:cs typeface="Times New Roman" panose="02020603050405020304" pitchFamily="18" charset="0"/>
            </a:rPr>
            <a:t>/</a:t>
          </a:r>
          <a:r>
            <a:rPr lang="en-US" sz="3200" kern="1200" dirty="0" err="1" smtClean="0">
              <a:latin typeface="Times New Roman" panose="02020603050405020304" pitchFamily="18" charset="0"/>
              <a:cs typeface="Times New Roman" panose="02020603050405020304" pitchFamily="18" charset="0"/>
            </a:rPr>
            <a:t>Hủy</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dự</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toán</a:t>
          </a:r>
          <a:endParaRPr lang="en-US" sz="3200" kern="1200" dirty="0">
            <a:latin typeface="Times New Roman" panose="02020603050405020304" pitchFamily="18" charset="0"/>
            <a:cs typeface="Times New Roman" panose="02020603050405020304" pitchFamily="18" charset="0"/>
          </a:endParaRPr>
        </a:p>
      </dsp:txBody>
      <dsp:txXfrm rot="5400000">
        <a:off x="4055430" y="-583455"/>
        <a:ext cx="437603" cy="7605935"/>
      </dsp:txXfrm>
    </dsp:sp>
    <dsp:sp modelId="{CDE31106-4D1E-41E2-8A17-B002D9F1CBB4}">
      <dsp:nvSpPr>
        <dsp:cNvPr id="0" name=""/>
        <dsp:cNvSpPr/>
      </dsp:nvSpPr>
      <dsp:spPr>
        <a:xfrm rot="5400000">
          <a:off x="-100985" y="3700981"/>
          <a:ext cx="673235" cy="4712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7</a:t>
          </a:r>
          <a:endParaRPr lang="en-US" sz="3500" kern="1200" dirty="0">
            <a:latin typeface="Times New Roman" panose="02020603050405020304" pitchFamily="18" charset="0"/>
            <a:cs typeface="Times New Roman" panose="02020603050405020304" pitchFamily="18" charset="0"/>
          </a:endParaRPr>
        </a:p>
      </dsp:txBody>
      <dsp:txXfrm rot="5400000">
        <a:off x="-100985" y="3700981"/>
        <a:ext cx="673235" cy="471264"/>
      </dsp:txXfrm>
    </dsp:sp>
    <dsp:sp modelId="{43CCBA75-ADAB-4E8E-AEFB-2F1EA138354A}">
      <dsp:nvSpPr>
        <dsp:cNvPr id="0" name=""/>
        <dsp:cNvSpPr/>
      </dsp:nvSpPr>
      <dsp:spPr>
        <a:xfrm rot="5400000">
          <a:off x="4055430" y="15830"/>
          <a:ext cx="437603" cy="76059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anose="02020603050405020304" pitchFamily="18" charset="0"/>
              <a:cs typeface="Times New Roman" panose="02020603050405020304" pitchFamily="18" charset="0"/>
            </a:rPr>
            <a:t>Điều</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chỉnh</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kinh</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phí</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tự</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chủ</a:t>
          </a:r>
          <a:endParaRPr lang="en-US" sz="3200" kern="1200" dirty="0">
            <a:latin typeface="Times New Roman" panose="02020603050405020304" pitchFamily="18" charset="0"/>
            <a:cs typeface="Times New Roman" panose="02020603050405020304" pitchFamily="18" charset="0"/>
          </a:endParaRPr>
        </a:p>
      </dsp:txBody>
      <dsp:txXfrm rot="5400000">
        <a:off x="4055430" y="15830"/>
        <a:ext cx="437603" cy="7605935"/>
      </dsp:txXfrm>
    </dsp:sp>
    <dsp:sp modelId="{5948071C-E203-4FF3-B2ED-FAFF9CC21181}">
      <dsp:nvSpPr>
        <dsp:cNvPr id="0" name=""/>
        <dsp:cNvSpPr/>
      </dsp:nvSpPr>
      <dsp:spPr>
        <a:xfrm rot="5400000">
          <a:off x="-100985" y="4300267"/>
          <a:ext cx="673235" cy="47126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8</a:t>
          </a:r>
          <a:endParaRPr lang="en-US" sz="3500" kern="1200" dirty="0">
            <a:latin typeface="Times New Roman" panose="02020603050405020304" pitchFamily="18" charset="0"/>
            <a:cs typeface="Times New Roman" panose="02020603050405020304" pitchFamily="18" charset="0"/>
          </a:endParaRPr>
        </a:p>
      </dsp:txBody>
      <dsp:txXfrm rot="5400000">
        <a:off x="-100985" y="4300267"/>
        <a:ext cx="673235" cy="471264"/>
      </dsp:txXfrm>
    </dsp:sp>
    <dsp:sp modelId="{66755A5A-FA7B-44C2-83CB-F8DF8993B991}">
      <dsp:nvSpPr>
        <dsp:cNvPr id="0" name=""/>
        <dsp:cNvSpPr/>
      </dsp:nvSpPr>
      <dsp:spPr>
        <a:xfrm rot="5400000">
          <a:off x="4055430" y="615116"/>
          <a:ext cx="437603" cy="76059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latin typeface="Times New Roman" panose="02020603050405020304" pitchFamily="18" charset="0"/>
              <a:cs typeface="Times New Roman" panose="02020603050405020304" pitchFamily="18" charset="0"/>
            </a:rPr>
            <a:t>Đề</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nghị</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ghi</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thu</a:t>
          </a:r>
          <a:r>
            <a:rPr lang="en-US" sz="3200" kern="1200" dirty="0" smtClean="0">
              <a:latin typeface="Times New Roman" panose="02020603050405020304" pitchFamily="18" charset="0"/>
              <a:cs typeface="Times New Roman" panose="02020603050405020304" pitchFamily="18" charset="0"/>
            </a:rPr>
            <a:t> </a:t>
          </a:r>
          <a:r>
            <a:rPr lang="en-US" sz="3200" kern="1200" dirty="0" err="1" smtClean="0">
              <a:latin typeface="Times New Roman" panose="02020603050405020304" pitchFamily="18" charset="0"/>
              <a:cs typeface="Times New Roman" panose="02020603050405020304" pitchFamily="18" charset="0"/>
            </a:rPr>
            <a:t>ghi</a:t>
          </a:r>
          <a:r>
            <a:rPr lang="en-US" sz="3200" kern="1200" dirty="0" smtClean="0">
              <a:latin typeface="Times New Roman" panose="02020603050405020304" pitchFamily="18" charset="0"/>
              <a:cs typeface="Times New Roman" panose="02020603050405020304" pitchFamily="18" charset="0"/>
            </a:rPr>
            <a:t> chi</a:t>
          </a:r>
          <a:endParaRPr lang="en-US" sz="3200" kern="1200" dirty="0">
            <a:latin typeface="Times New Roman" panose="02020603050405020304" pitchFamily="18" charset="0"/>
            <a:cs typeface="Times New Roman" panose="02020603050405020304" pitchFamily="18" charset="0"/>
          </a:endParaRPr>
        </a:p>
      </dsp:txBody>
      <dsp:txXfrm rot="5400000">
        <a:off x="4055430" y="615116"/>
        <a:ext cx="437603" cy="760593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B7ED12-A788-4107-AB0A-7D43C921BB0F}">
      <dsp:nvSpPr>
        <dsp:cNvPr id="0" name=""/>
        <dsp:cNvSpPr/>
      </dsp:nvSpPr>
      <dsp:spPr>
        <a:xfrm rot="5400000">
          <a:off x="-202327" y="205400"/>
          <a:ext cx="1348850" cy="94419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smtClean="0">
              <a:latin typeface="Times New Roman" panose="02020603050405020304" pitchFamily="18" charset="0"/>
              <a:cs typeface="Times New Roman" panose="02020603050405020304" pitchFamily="18" charset="0"/>
            </a:rPr>
            <a:t>1</a:t>
          </a:r>
          <a:endParaRPr lang="en-US" sz="3500" kern="1200" dirty="0">
            <a:latin typeface="Times New Roman" panose="02020603050405020304" pitchFamily="18" charset="0"/>
            <a:cs typeface="Times New Roman" panose="02020603050405020304" pitchFamily="18" charset="0"/>
          </a:endParaRPr>
        </a:p>
      </dsp:txBody>
      <dsp:txXfrm rot="5400000">
        <a:off x="-202327" y="205400"/>
        <a:ext cx="1348850" cy="944195"/>
      </dsp:txXfrm>
    </dsp:sp>
    <dsp:sp modelId="{44C926E7-D236-4D82-86CE-6D4D7D6516C1}">
      <dsp:nvSpPr>
        <dsp:cNvPr id="0" name=""/>
        <dsp:cNvSpPr/>
      </dsp:nvSpPr>
      <dsp:spPr>
        <a:xfrm rot="5400000">
          <a:off x="3652990" y="-2705722"/>
          <a:ext cx="877213" cy="629480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smtClean="0">
              <a:latin typeface="Times New Roman" panose="02020603050405020304" pitchFamily="18" charset="0"/>
              <a:cs typeface="Times New Roman" panose="02020603050405020304" pitchFamily="18" charset="0"/>
            </a:rPr>
            <a:t>Các tài khoản sử dụng</a:t>
          </a:r>
          <a:endParaRPr lang="en-US" sz="3200" kern="1200" dirty="0">
            <a:latin typeface="Times New Roman" panose="02020603050405020304" pitchFamily="18" charset="0"/>
            <a:cs typeface="Times New Roman" panose="02020603050405020304" pitchFamily="18" charset="0"/>
          </a:endParaRPr>
        </a:p>
      </dsp:txBody>
      <dsp:txXfrm rot="5400000">
        <a:off x="3652990" y="-2705722"/>
        <a:ext cx="877213" cy="6294804"/>
      </dsp:txXfrm>
    </dsp:sp>
    <dsp:sp modelId="{C7688AA4-B53A-489C-929F-801383553692}">
      <dsp:nvSpPr>
        <dsp:cNvPr id="0" name=""/>
        <dsp:cNvSpPr/>
      </dsp:nvSpPr>
      <dsp:spPr>
        <a:xfrm rot="5400000">
          <a:off x="-202327" y="1356702"/>
          <a:ext cx="1348850" cy="94419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2</a:t>
          </a:r>
          <a:endParaRPr lang="en-US" sz="3500" kern="1200" dirty="0">
            <a:latin typeface="Times New Roman" panose="02020603050405020304" pitchFamily="18" charset="0"/>
            <a:cs typeface="Times New Roman" panose="02020603050405020304" pitchFamily="18" charset="0"/>
          </a:endParaRPr>
        </a:p>
      </dsp:txBody>
      <dsp:txXfrm rot="5400000">
        <a:off x="-202327" y="1356702"/>
        <a:ext cx="1348850" cy="944195"/>
      </dsp:txXfrm>
    </dsp:sp>
    <dsp:sp modelId="{79F33252-B49E-4DB5-BF1A-A5D62FB1E5D6}">
      <dsp:nvSpPr>
        <dsp:cNvPr id="0" name=""/>
        <dsp:cNvSpPr/>
      </dsp:nvSpPr>
      <dsp:spPr>
        <a:xfrm rot="5400000">
          <a:off x="3653221" y="-1554651"/>
          <a:ext cx="876752" cy="629480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smtClean="0">
              <a:latin typeface="Times New Roman" panose="02020603050405020304" pitchFamily="18" charset="0"/>
              <a:cs typeface="Times New Roman" panose="02020603050405020304" pitchFamily="18" charset="0"/>
            </a:rPr>
            <a:t>Sơ đồ hạch toán từng quy trình nghiệp vụ</a:t>
          </a:r>
          <a:endParaRPr lang="en-US" sz="3200" kern="1200" dirty="0">
            <a:latin typeface="Times New Roman" panose="02020603050405020304" pitchFamily="18" charset="0"/>
            <a:cs typeface="Times New Roman" panose="02020603050405020304" pitchFamily="18" charset="0"/>
          </a:endParaRPr>
        </a:p>
      </dsp:txBody>
      <dsp:txXfrm rot="5400000">
        <a:off x="3653221" y="-1554651"/>
        <a:ext cx="876752" cy="6294804"/>
      </dsp:txXfrm>
    </dsp:sp>
    <dsp:sp modelId="{12FE6956-4B39-4CB8-BE44-9B4B9C276B77}">
      <dsp:nvSpPr>
        <dsp:cNvPr id="0" name=""/>
        <dsp:cNvSpPr/>
      </dsp:nvSpPr>
      <dsp:spPr>
        <a:xfrm rot="5400000">
          <a:off x="-202327" y="2508004"/>
          <a:ext cx="1348850" cy="94419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kern="1200" dirty="0" smtClean="0">
              <a:latin typeface="Times New Roman" panose="02020603050405020304" pitchFamily="18" charset="0"/>
              <a:cs typeface="Times New Roman" panose="02020603050405020304" pitchFamily="18" charset="0"/>
            </a:rPr>
            <a:t>3</a:t>
          </a:r>
          <a:endParaRPr lang="en-US" sz="3500" kern="1200" dirty="0">
            <a:latin typeface="Times New Roman" panose="02020603050405020304" pitchFamily="18" charset="0"/>
            <a:cs typeface="Times New Roman" panose="02020603050405020304" pitchFamily="18" charset="0"/>
          </a:endParaRPr>
        </a:p>
      </dsp:txBody>
      <dsp:txXfrm rot="5400000">
        <a:off x="-202327" y="2508004"/>
        <a:ext cx="1348850" cy="944195"/>
      </dsp:txXfrm>
    </dsp:sp>
    <dsp:sp modelId="{6BBDD66D-6D35-460E-847E-45615DA2C865}">
      <dsp:nvSpPr>
        <dsp:cNvPr id="0" name=""/>
        <dsp:cNvSpPr/>
      </dsp:nvSpPr>
      <dsp:spPr>
        <a:xfrm rot="5400000">
          <a:off x="3653221" y="-403349"/>
          <a:ext cx="876752" cy="629480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smtClean="0">
              <a:latin typeface="Times New Roman" panose="02020603050405020304" pitchFamily="18" charset="0"/>
              <a:cs typeface="Times New Roman" panose="02020603050405020304" pitchFamily="18" charset="0"/>
            </a:rPr>
            <a:t>Các bút toán thường găp</a:t>
          </a:r>
          <a:endParaRPr lang="en-US" sz="3200" kern="1200" dirty="0">
            <a:latin typeface="Times New Roman" panose="02020603050405020304" pitchFamily="18" charset="0"/>
            <a:cs typeface="Times New Roman" panose="02020603050405020304" pitchFamily="18" charset="0"/>
          </a:endParaRPr>
        </a:p>
      </dsp:txBody>
      <dsp:txXfrm rot="5400000">
        <a:off x="3653221" y="-403349"/>
        <a:ext cx="876752" cy="629480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endParaRPr lang="en-US"/>
          </a:p>
        </p:txBody>
      </p:sp>
      <p:sp>
        <p:nvSpPr>
          <p:cNvPr id="3" name="Date Placeholder 2"/>
          <p:cNvSpPr>
            <a:spLocks noGrp="1"/>
          </p:cNvSpPr>
          <p:nvPr>
            <p:ph type="dt" sz="quarter" idx="1"/>
          </p:nvPr>
        </p:nvSpPr>
        <p:spPr>
          <a:xfrm>
            <a:off x="4402138" y="0"/>
            <a:ext cx="3368675" cy="503238"/>
          </a:xfrm>
          <a:prstGeom prst="rect">
            <a:avLst/>
          </a:prstGeom>
        </p:spPr>
        <p:txBody>
          <a:bodyPr vert="horz" lIns="91440" tIns="45720" rIns="91440" bIns="45720" rtlCol="0"/>
          <a:lstStyle>
            <a:lvl1pPr algn="r"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fld id="{9035981C-B4BF-43E8-877B-65F1E506BE21}" type="datetimeFigureOut">
              <a:rPr lang="en-US"/>
              <a:pPr>
                <a:defRPr/>
              </a:pPr>
              <a:t>1/11/2018</a:t>
            </a:fld>
            <a:endParaRPr lang="en-US"/>
          </a:p>
        </p:txBody>
      </p:sp>
      <p:sp>
        <p:nvSpPr>
          <p:cNvPr id="4" name="Footer Placeholder 3"/>
          <p:cNvSpPr>
            <a:spLocks noGrp="1"/>
          </p:cNvSpPr>
          <p:nvPr>
            <p:ph type="ftr" sz="quarter" idx="2"/>
          </p:nvPr>
        </p:nvSpPr>
        <p:spPr>
          <a:xfrm>
            <a:off x="0" y="9553575"/>
            <a:ext cx="3368675" cy="503238"/>
          </a:xfrm>
          <a:prstGeom prst="rect">
            <a:avLst/>
          </a:prstGeom>
        </p:spPr>
        <p:txBody>
          <a:bodyPr vert="horz" lIns="91440" tIns="45720" rIns="91440" bIns="45720" rtlCol="0" anchor="b"/>
          <a:lstStyle>
            <a:lvl1pPr algn="l"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endParaRPr lang="en-US"/>
          </a:p>
        </p:txBody>
      </p:sp>
      <p:sp>
        <p:nvSpPr>
          <p:cNvPr id="5" name="Slide Number Placeholder 4"/>
          <p:cNvSpPr>
            <a:spLocks noGrp="1"/>
          </p:cNvSpPr>
          <p:nvPr>
            <p:ph type="sldNum" sz="quarter" idx="3"/>
          </p:nvPr>
        </p:nvSpPr>
        <p:spPr>
          <a:xfrm>
            <a:off x="4402138" y="9553575"/>
            <a:ext cx="3368675" cy="503238"/>
          </a:xfrm>
          <a:prstGeom prst="rect">
            <a:avLst/>
          </a:prstGeom>
        </p:spPr>
        <p:txBody>
          <a:bodyPr vert="horz" lIns="91440" tIns="45720" rIns="91440" bIns="45720" rtlCol="0" anchor="b"/>
          <a:lstStyle>
            <a:lvl1pPr algn="r" hangingPunct="0">
              <a:lnSpc>
                <a:spcPct val="93000"/>
              </a:lnSpc>
              <a:buClr>
                <a:srgbClr val="000000"/>
              </a:buClr>
              <a:buSzPct val="100000"/>
              <a:buFont typeface="Times New Roman" pitchFamily="16" charset="0"/>
              <a:buNone/>
              <a:defRPr sz="1200">
                <a:ea typeface="Microsoft YaHei" charset="-122"/>
                <a:cs typeface="+mn-cs"/>
              </a:defRPr>
            </a:lvl1pPr>
          </a:lstStyle>
          <a:p>
            <a:pPr>
              <a:defRPr/>
            </a:pPr>
            <a:fld id="{600C2EE8-914F-43C5-8DC2-7A646D1BEF9B}" type="slidenum">
              <a:rPr lang="en-US"/>
              <a:pPr>
                <a:defRPr/>
              </a:pPr>
              <a:t>‹#›</a:t>
            </a:fld>
            <a:endParaRPr lang="en-US"/>
          </a:p>
        </p:txBody>
      </p:sp>
    </p:spTree>
    <p:extLst>
      <p:ext uri="{BB962C8B-B14F-4D97-AF65-F5344CB8AC3E}">
        <p14:creationId xmlns="" xmlns:p14="http://schemas.microsoft.com/office/powerpoint/2010/main" val="253338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w="9360">
            <a:noFill/>
            <a:miter lim="800000"/>
            <a:headEnd/>
            <a:tailEnd/>
          </a:ln>
          <a:effectLst/>
        </p:spPr>
        <p:txBody>
          <a:bodyPr wrap="none" anchor="ctr"/>
          <a:lstStyle/>
          <a:p>
            <a:pPr hangingPunct="0">
              <a:lnSpc>
                <a:spcPct val="93000"/>
              </a:lnSpc>
              <a:buClr>
                <a:srgbClr val="000000"/>
              </a:buClr>
              <a:buSzPct val="100000"/>
              <a:buFont typeface="Times New Roman" pitchFamily="16" charset="0"/>
              <a:buNone/>
              <a:defRPr/>
            </a:pPr>
            <a:endParaRPr lang="en-US">
              <a:ea typeface="Microsoft YaHei" charset="-122"/>
            </a:endParaRPr>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pPr hangingPunct="0">
              <a:lnSpc>
                <a:spcPct val="93000"/>
              </a:lnSpc>
              <a:buClr>
                <a:srgbClr val="000000"/>
              </a:buClr>
              <a:buSzPct val="100000"/>
              <a:buFont typeface="Times New Roman" pitchFamily="16" charset="0"/>
              <a:buNone/>
              <a:defRPr/>
            </a:pPr>
            <a:endParaRPr lang="en-US">
              <a:ea typeface="Microsoft YaHei" charset="-122"/>
            </a:endParaRPr>
          </a:p>
        </p:txBody>
      </p:sp>
      <p:sp>
        <p:nvSpPr>
          <p:cNvPr id="25604" name="Rectangle 3"/>
          <p:cNvSpPr>
            <a:spLocks noGrp="1" noRot="1" noChangeAspect="1" noChangeArrowheads="1"/>
          </p:cNvSpPr>
          <p:nvPr>
            <p:ph type="sldImg"/>
          </p:nvPr>
        </p:nvSpPr>
        <p:spPr bwMode="auto">
          <a:xfrm>
            <a:off x="1371600" y="763588"/>
            <a:ext cx="5024438" cy="3767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sp>
      <p:sp>
        <p:nvSpPr>
          <p:cNvPr id="2052" name="Rectangle 4"/>
          <p:cNvSpPr>
            <a:spLocks noGrp="1" noChangeArrowheads="1"/>
          </p:cNvSpPr>
          <p:nvPr>
            <p:ph type="body"/>
          </p:nvPr>
        </p:nvSpPr>
        <p:spPr bwMode="auto">
          <a:xfrm>
            <a:off x="777875" y="4776788"/>
            <a:ext cx="6213475" cy="45212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3" name="Rectangle 5"/>
          <p:cNvSpPr>
            <a:spLocks noGrp="1" noChangeArrowheads="1"/>
          </p:cNvSpPr>
          <p:nvPr>
            <p:ph type="hdr"/>
          </p:nvPr>
        </p:nvSpPr>
        <p:spPr bwMode="auto">
          <a:xfrm>
            <a:off x="0" y="0"/>
            <a:ext cx="3368675" cy="4984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4" name="Rectangle 6"/>
          <p:cNvSpPr>
            <a:spLocks noGrp="1" noChangeArrowheads="1"/>
          </p:cNvSpPr>
          <p:nvPr>
            <p:ph type="dt"/>
          </p:nvPr>
        </p:nvSpPr>
        <p:spPr bwMode="auto">
          <a:xfrm>
            <a:off x="4398963" y="0"/>
            <a:ext cx="3368675" cy="4984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5" name="Rectangle 7"/>
          <p:cNvSpPr>
            <a:spLocks noGrp="1" noChangeArrowheads="1"/>
          </p:cNvSpPr>
          <p:nvPr>
            <p:ph type="ftr"/>
          </p:nvPr>
        </p:nvSpPr>
        <p:spPr bwMode="auto">
          <a:xfrm>
            <a:off x="0" y="9555163"/>
            <a:ext cx="3368675" cy="4984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endParaRPr lang="en-US"/>
          </a:p>
        </p:txBody>
      </p:sp>
      <p:sp>
        <p:nvSpPr>
          <p:cNvPr id="2056" name="Rectangle 8"/>
          <p:cNvSpPr>
            <a:spLocks noGrp="1" noChangeArrowheads="1"/>
          </p:cNvSpPr>
          <p:nvPr>
            <p:ph type="sldNum"/>
          </p:nvPr>
        </p:nvSpPr>
        <p:spPr bwMode="auto">
          <a:xfrm>
            <a:off x="4398963" y="9555163"/>
            <a:ext cx="3368675" cy="4984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hangingPunct="0">
              <a:lnSpc>
                <a:spcPct val="95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ea typeface="Microsoft YaHei" charset="-122"/>
                <a:cs typeface="Segoe UI" charset="0"/>
              </a:defRPr>
            </a:lvl1pPr>
          </a:lstStyle>
          <a:p>
            <a:pPr>
              <a:defRPr/>
            </a:pPr>
            <a:fld id="{527791BD-86C1-44E2-8028-A1A35D527C68}" type="slidenum">
              <a:rPr lang="en-US"/>
              <a:pPr>
                <a:defRPr/>
              </a:pPr>
              <a:t>‹#›</a:t>
            </a:fld>
            <a:endParaRPr lang="en-US"/>
          </a:p>
        </p:txBody>
      </p:sp>
    </p:spTree>
    <p:extLst>
      <p:ext uri="{BB962C8B-B14F-4D97-AF65-F5344CB8AC3E}">
        <p14:creationId xmlns="" xmlns:p14="http://schemas.microsoft.com/office/powerpoint/2010/main" val="14359633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8"/>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9pPr>
          </a:lstStyle>
          <a:p>
            <a:pPr eaLnBrk="1"/>
            <a:fld id="{316BC6B0-88D1-4805-B0B8-EAE2296EDE10}" type="slidenum">
              <a:rPr lang="en-US" smtClean="0">
                <a:solidFill>
                  <a:srgbClr val="000000"/>
                </a:solidFill>
                <a:latin typeface="Times New Roman" pitchFamily="18" charset="0"/>
                <a:cs typeface="Segoe UI" pitchFamily="34" charset="0"/>
              </a:rPr>
              <a:pPr eaLnBrk="1"/>
              <a:t>1</a:t>
            </a:fld>
            <a:endParaRPr lang="en-US" smtClean="0">
              <a:solidFill>
                <a:srgbClr val="000000"/>
              </a:solidFill>
              <a:latin typeface="Times New Roman" pitchFamily="18" charset="0"/>
              <a:cs typeface="Segoe UI" pitchFamily="34" charset="0"/>
            </a:endParaRPr>
          </a:p>
        </p:txBody>
      </p:sp>
      <p:sp>
        <p:nvSpPr>
          <p:cNvPr id="26627" name="Rectangle 1"/>
          <p:cNvSpPr>
            <a:spLocks noGrp="1" noRot="1" noChangeAspect="1" noChangeArrowheads="1" noTextEdit="1"/>
          </p:cNvSpPr>
          <p:nvPr>
            <p:ph type="sldImg"/>
          </p:nvPr>
        </p:nvSpPr>
        <p:spPr>
          <a:xfrm>
            <a:off x="1373188" y="763588"/>
            <a:ext cx="5026025" cy="3771900"/>
          </a:xfrm>
          <a:solidFill>
            <a:srgbClr val="FFFFFF"/>
          </a:solidFill>
          <a:ln>
            <a:solidFill>
              <a:srgbClr val="000000"/>
            </a:solidFill>
            <a:miter lim="800000"/>
            <a:headEnd/>
            <a:tailEnd/>
          </a:ln>
        </p:spPr>
      </p:sp>
      <p:sp>
        <p:nvSpPr>
          <p:cNvPr id="26628" name="Rectangle 2"/>
          <p:cNvSpPr>
            <a:spLocks noGrp="1" noChangeArrowheads="1"/>
          </p:cNvSpPr>
          <p:nvPr>
            <p:ph type="body" idx="1"/>
          </p:nvPr>
        </p:nvSpPr>
        <p:spPr>
          <a:xfrm>
            <a:off x="777875" y="4776788"/>
            <a:ext cx="6216650" cy="452596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8"/>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9pPr>
          </a:lstStyle>
          <a:p>
            <a:pPr eaLnBrk="1"/>
            <a:fld id="{73DD484B-18FE-4768-B188-A6B0ADF02D05}" type="slidenum">
              <a:rPr lang="en-US" smtClean="0">
                <a:solidFill>
                  <a:srgbClr val="000000"/>
                </a:solidFill>
                <a:latin typeface="Times New Roman" pitchFamily="18" charset="0"/>
                <a:cs typeface="Segoe UI" pitchFamily="34" charset="0"/>
              </a:rPr>
              <a:pPr eaLnBrk="1"/>
              <a:t>2</a:t>
            </a:fld>
            <a:endParaRPr lang="en-US" smtClean="0">
              <a:solidFill>
                <a:srgbClr val="000000"/>
              </a:solidFill>
              <a:latin typeface="Times New Roman" pitchFamily="18" charset="0"/>
              <a:cs typeface="Segoe UI" pitchFamily="34" charset="0"/>
            </a:endParaRPr>
          </a:p>
        </p:txBody>
      </p:sp>
      <p:sp>
        <p:nvSpPr>
          <p:cNvPr id="27651" name="Rectangle 1"/>
          <p:cNvSpPr>
            <a:spLocks noGrp="1" noRot="1" noChangeAspect="1" noChangeArrowheads="1" noTextEdit="1"/>
          </p:cNvSpPr>
          <p:nvPr>
            <p:ph type="sldImg"/>
          </p:nvPr>
        </p:nvSpPr>
        <p:spPr>
          <a:xfrm>
            <a:off x="1373188" y="763588"/>
            <a:ext cx="5026025" cy="3771900"/>
          </a:xfrm>
          <a:solidFill>
            <a:srgbClr val="FFFFFF"/>
          </a:solidFill>
          <a:ln>
            <a:solidFill>
              <a:srgbClr val="000000"/>
            </a:solidFill>
            <a:miter lim="800000"/>
            <a:headEnd/>
            <a:tailEnd/>
          </a:ln>
        </p:spPr>
      </p:sp>
      <p:sp>
        <p:nvSpPr>
          <p:cNvPr id="27652" name="Rectangle 2"/>
          <p:cNvSpPr>
            <a:spLocks noGrp="1" noChangeArrowheads="1"/>
          </p:cNvSpPr>
          <p:nvPr>
            <p:ph type="body" idx="1"/>
          </p:nvPr>
        </p:nvSpPr>
        <p:spPr>
          <a:xfrm>
            <a:off x="777875" y="4776788"/>
            <a:ext cx="6216650" cy="452596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8"/>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pitchFamily="34" charset="-122"/>
              </a:defRPr>
            </a:lvl9pPr>
          </a:lstStyle>
          <a:p>
            <a:pPr eaLnBrk="1"/>
            <a:fld id="{73DD484B-18FE-4768-B188-A6B0ADF02D05}" type="slidenum">
              <a:rPr lang="en-US" smtClean="0">
                <a:solidFill>
                  <a:srgbClr val="000000"/>
                </a:solidFill>
                <a:latin typeface="Times New Roman" pitchFamily="18" charset="0"/>
                <a:cs typeface="Segoe UI" pitchFamily="34" charset="0"/>
              </a:rPr>
              <a:pPr eaLnBrk="1"/>
              <a:t>3</a:t>
            </a:fld>
            <a:endParaRPr lang="en-US" smtClean="0">
              <a:solidFill>
                <a:srgbClr val="000000"/>
              </a:solidFill>
              <a:latin typeface="Times New Roman" pitchFamily="18" charset="0"/>
              <a:cs typeface="Segoe UI" pitchFamily="34" charset="0"/>
            </a:endParaRPr>
          </a:p>
        </p:txBody>
      </p:sp>
      <p:sp>
        <p:nvSpPr>
          <p:cNvPr id="27651" name="Rectangle 1"/>
          <p:cNvSpPr>
            <a:spLocks noGrp="1" noRot="1" noChangeAspect="1" noChangeArrowheads="1" noTextEdit="1"/>
          </p:cNvSpPr>
          <p:nvPr>
            <p:ph type="sldImg"/>
          </p:nvPr>
        </p:nvSpPr>
        <p:spPr>
          <a:xfrm>
            <a:off x="1373188" y="763588"/>
            <a:ext cx="5026025" cy="3771900"/>
          </a:xfrm>
          <a:solidFill>
            <a:srgbClr val="FFFFFF"/>
          </a:solidFill>
          <a:ln>
            <a:solidFill>
              <a:srgbClr val="000000"/>
            </a:solidFill>
            <a:miter lim="800000"/>
            <a:headEnd/>
            <a:tailEnd/>
          </a:ln>
        </p:spPr>
      </p:sp>
      <p:sp>
        <p:nvSpPr>
          <p:cNvPr id="27652" name="Rectangle 2"/>
          <p:cNvSpPr>
            <a:spLocks noGrp="1" noChangeArrowheads="1"/>
          </p:cNvSpPr>
          <p:nvPr>
            <p:ph type="body" idx="1"/>
          </p:nvPr>
        </p:nvSpPr>
        <p:spPr>
          <a:xfrm>
            <a:off x="777875" y="4776788"/>
            <a:ext cx="6216650" cy="4525962"/>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36</a:t>
            </a:fld>
            <a:endParaRPr lang="en-US" dirty="0" smtClean="0">
              <a:latin typeface="Arial" charset="0"/>
              <a:sym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37</a:t>
            </a:fld>
            <a:endParaRPr lang="en-US" dirty="0" smtClean="0">
              <a:latin typeface="Arial" charset="0"/>
              <a:sym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1373188" y="755650"/>
            <a:ext cx="5026025" cy="3771900"/>
          </a:xfrm>
          <a:prstGeom prst="rect">
            <a:avLst/>
          </a:prstGeom>
          <a:ln/>
        </p:spPr>
      </p:sp>
      <p:sp>
        <p:nvSpPr>
          <p:cNvPr id="75779" name="Notes Placeholder 2"/>
          <p:cNvSpPr>
            <a:spLocks noGrp="1"/>
          </p:cNvSpPr>
          <p:nvPr>
            <p:ph type="body" idx="1"/>
          </p:nvPr>
        </p:nvSpPr>
        <p:spPr>
          <a:noFill/>
          <a:ln/>
        </p:spPr>
        <p:txBody>
          <a:bodyPr/>
          <a:lstStyle/>
          <a:p>
            <a:endParaRPr lang="en-US" smtClean="0">
              <a:latin typeface="Arial" charset="0"/>
            </a:endParaRPr>
          </a:p>
        </p:txBody>
      </p:sp>
      <p:sp>
        <p:nvSpPr>
          <p:cNvPr id="65540" name="Slide Number Placeholder 3"/>
          <p:cNvSpPr>
            <a:spLocks noGrp="1"/>
          </p:cNvSpPr>
          <p:nvPr>
            <p:ph type="sldNum" sz="quarter" idx="5"/>
          </p:nvPr>
        </p:nvSpPr>
        <p:spPr/>
        <p:txBody>
          <a:bodyPr/>
          <a:lstStyle/>
          <a:p>
            <a:pPr defTabSz="987136">
              <a:defRPr/>
            </a:pPr>
            <a:fld id="{71A18C4F-B87E-437E-B197-FB7CA44A4D7B}" type="slidenum">
              <a:rPr lang="en-US" smtClean="0">
                <a:latin typeface="Arial" charset="0"/>
                <a:sym typeface="Arial" charset="0"/>
              </a:rPr>
              <a:pPr defTabSz="987136">
                <a:defRPr/>
              </a:pPr>
              <a:t>38</a:t>
            </a:fld>
            <a:endParaRPr lang="en-US" dirty="0" smtClean="0">
              <a:latin typeface="Arial" charset="0"/>
              <a:sym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9500"/>
            <a:ext cx="8564563" cy="1620838"/>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1300" y="4286250"/>
            <a:ext cx="7053263"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7353C005-12DC-4F35-9049-8848BFA9A8D1}" type="slidenum">
              <a:rPr lang="en-US"/>
              <a:pPr>
                <a:defRPr/>
              </a:pPr>
              <a:t>‹#›</a:t>
            </a:fld>
            <a:endParaRPr lang="en-US"/>
          </a:p>
        </p:txBody>
      </p:sp>
    </p:spTree>
    <p:extLst>
      <p:ext uri="{BB962C8B-B14F-4D97-AF65-F5344CB8AC3E}">
        <p14:creationId xmlns="" xmlns:p14="http://schemas.microsoft.com/office/powerpoint/2010/main" val="2332722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EC601219-A445-41FD-B14A-70474E0FF8B0}" type="slidenum">
              <a:rPr lang="en-US"/>
              <a:pPr>
                <a:defRPr/>
              </a:pPr>
              <a:t>‹#›</a:t>
            </a:fld>
            <a:endParaRPr lang="en-US"/>
          </a:p>
        </p:txBody>
      </p:sp>
    </p:spTree>
    <p:extLst>
      <p:ext uri="{BB962C8B-B14F-4D97-AF65-F5344CB8AC3E}">
        <p14:creationId xmlns="" xmlns:p14="http://schemas.microsoft.com/office/powerpoint/2010/main" val="2145132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0913" y="301625"/>
            <a:ext cx="2265362"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45275"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A2CF60E6-4E24-4C64-9563-C550F415C614}" type="slidenum">
              <a:rPr lang="en-US"/>
              <a:pPr>
                <a:defRPr/>
              </a:pPr>
              <a:t>‹#›</a:t>
            </a:fld>
            <a:endParaRPr lang="en-US"/>
          </a:p>
        </p:txBody>
      </p:sp>
    </p:spTree>
    <p:extLst>
      <p:ext uri="{BB962C8B-B14F-4D97-AF65-F5344CB8AC3E}">
        <p14:creationId xmlns="" xmlns:p14="http://schemas.microsoft.com/office/powerpoint/2010/main" val="1465432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50A25CE2-D191-4D9F-816C-6A087203AB7F}" type="slidenum">
              <a:rPr lang="en-US"/>
              <a:pPr>
                <a:defRPr/>
              </a:pPr>
              <a:t>‹#›</a:t>
            </a:fld>
            <a:endParaRPr lang="en-US"/>
          </a:p>
        </p:txBody>
      </p:sp>
    </p:spTree>
    <p:extLst>
      <p:ext uri="{BB962C8B-B14F-4D97-AF65-F5344CB8AC3E}">
        <p14:creationId xmlns="" xmlns:p14="http://schemas.microsoft.com/office/powerpoint/2010/main" val="2953938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B83F2E75-995C-4D75-A778-E1729DC80F7E}" type="slidenum">
              <a:rPr lang="en-US"/>
              <a:pPr>
                <a:defRPr/>
              </a:pPr>
              <a:t>‹#›</a:t>
            </a:fld>
            <a:endParaRPr lang="en-US"/>
          </a:p>
        </p:txBody>
      </p:sp>
    </p:spTree>
    <p:extLst>
      <p:ext uri="{BB962C8B-B14F-4D97-AF65-F5344CB8AC3E}">
        <p14:creationId xmlns="" xmlns:p14="http://schemas.microsoft.com/office/powerpoint/2010/main" val="517640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859338"/>
            <a:ext cx="8564562"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05163"/>
            <a:ext cx="8564562"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5A91D85B-7DB5-4DF9-9956-F2E18BBD0C4C}" type="slidenum">
              <a:rPr lang="en-US"/>
              <a:pPr>
                <a:defRPr/>
              </a:pPr>
              <a:t>‹#›</a:t>
            </a:fld>
            <a:endParaRPr lang="en-US"/>
          </a:p>
        </p:txBody>
      </p:sp>
    </p:spTree>
    <p:extLst>
      <p:ext uri="{BB962C8B-B14F-4D97-AF65-F5344CB8AC3E}">
        <p14:creationId xmlns="" xmlns:p14="http://schemas.microsoft.com/office/powerpoint/2010/main" val="1148969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354512"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0150" y="1768475"/>
            <a:ext cx="4354513" cy="438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96EA47CB-3727-4C23-B4F1-B317FCE0E352}" type="slidenum">
              <a:rPr lang="en-US"/>
              <a:pPr>
                <a:defRPr/>
              </a:pPr>
              <a:t>‹#›</a:t>
            </a:fld>
            <a:endParaRPr lang="en-US"/>
          </a:p>
        </p:txBody>
      </p:sp>
    </p:spTree>
    <p:extLst>
      <p:ext uri="{BB962C8B-B14F-4D97-AF65-F5344CB8AC3E}">
        <p14:creationId xmlns="" xmlns:p14="http://schemas.microsoft.com/office/powerpoint/2010/main" val="4045802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3213"/>
            <a:ext cx="9069387" cy="1260475"/>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92275"/>
            <a:ext cx="4452937"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98713"/>
            <a:ext cx="4452937"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8100" y="1692275"/>
            <a:ext cx="44545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8100" y="2398713"/>
            <a:ext cx="4454525"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ftr" idx="11"/>
          </p:nvPr>
        </p:nvSpPr>
        <p:spPr>
          <a:ln/>
        </p:spPr>
        <p:txBody>
          <a:bodyPr/>
          <a:lstStyle>
            <a:lvl1pPr>
              <a:defRPr/>
            </a:lvl1pPr>
          </a:lstStyle>
          <a:p>
            <a:pPr>
              <a:defRPr/>
            </a:pPr>
            <a:endParaRPr lang="en-US"/>
          </a:p>
        </p:txBody>
      </p:sp>
      <p:sp>
        <p:nvSpPr>
          <p:cNvPr id="9" name="Rectangle 5"/>
          <p:cNvSpPr>
            <a:spLocks noGrp="1" noChangeArrowheads="1"/>
          </p:cNvSpPr>
          <p:nvPr>
            <p:ph type="sldNum" idx="12"/>
          </p:nvPr>
        </p:nvSpPr>
        <p:spPr>
          <a:ln/>
        </p:spPr>
        <p:txBody>
          <a:bodyPr/>
          <a:lstStyle>
            <a:lvl1pPr>
              <a:defRPr/>
            </a:lvl1pPr>
          </a:lstStyle>
          <a:p>
            <a:pPr>
              <a:defRPr/>
            </a:pPr>
            <a:fld id="{D66E41D2-C5FD-48BC-8651-717EF07B383B}" type="slidenum">
              <a:rPr lang="en-US"/>
              <a:pPr>
                <a:defRPr/>
              </a:pPr>
              <a:t>‹#›</a:t>
            </a:fld>
            <a:endParaRPr lang="en-US"/>
          </a:p>
        </p:txBody>
      </p:sp>
    </p:spTree>
    <p:extLst>
      <p:ext uri="{BB962C8B-B14F-4D97-AF65-F5344CB8AC3E}">
        <p14:creationId xmlns="" xmlns:p14="http://schemas.microsoft.com/office/powerpoint/2010/main" val="2872840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A18C4601-4DD3-4EFB-9BEA-D185BEEB3AE3}" type="slidenum">
              <a:rPr lang="en-US"/>
              <a:pPr>
                <a:defRPr/>
              </a:pPr>
              <a:t>‹#›</a:t>
            </a:fld>
            <a:endParaRPr lang="en-US"/>
          </a:p>
        </p:txBody>
      </p:sp>
    </p:spTree>
    <p:extLst>
      <p:ext uri="{BB962C8B-B14F-4D97-AF65-F5344CB8AC3E}">
        <p14:creationId xmlns="" xmlns:p14="http://schemas.microsoft.com/office/powerpoint/2010/main" val="2195910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p>
        </p:txBody>
      </p:sp>
      <p:sp>
        <p:nvSpPr>
          <p:cNvPr id="3" name="Rectangle 4"/>
          <p:cNvSpPr>
            <a:spLocks noGrp="1" noChangeArrowheads="1"/>
          </p:cNvSpPr>
          <p:nvPr>
            <p:ph type="ftr" idx="11"/>
          </p:nvPr>
        </p:nvSpPr>
        <p:spPr>
          <a:ln/>
        </p:spPr>
        <p:txBody>
          <a:bodyPr/>
          <a:lstStyle>
            <a:lvl1pPr>
              <a:defRPr/>
            </a:lvl1pPr>
          </a:lstStyle>
          <a:p>
            <a:pPr>
              <a:defRPr/>
            </a:pPr>
            <a:endParaRPr lang="en-US"/>
          </a:p>
        </p:txBody>
      </p:sp>
      <p:sp>
        <p:nvSpPr>
          <p:cNvPr id="4" name="Rectangle 5"/>
          <p:cNvSpPr>
            <a:spLocks noGrp="1" noChangeArrowheads="1"/>
          </p:cNvSpPr>
          <p:nvPr>
            <p:ph type="sldNum" idx="12"/>
          </p:nvPr>
        </p:nvSpPr>
        <p:spPr>
          <a:ln/>
        </p:spPr>
        <p:txBody>
          <a:bodyPr/>
          <a:lstStyle>
            <a:lvl1pPr>
              <a:defRPr/>
            </a:lvl1pPr>
          </a:lstStyle>
          <a:p>
            <a:pPr>
              <a:defRPr/>
            </a:pPr>
            <a:fld id="{8042B770-3F8F-4E69-86A1-D19141920F74}" type="slidenum">
              <a:rPr lang="en-US"/>
              <a:pPr>
                <a:defRPr/>
              </a:pPr>
              <a:t>‹#›</a:t>
            </a:fld>
            <a:endParaRPr lang="en-US"/>
          </a:p>
        </p:txBody>
      </p:sp>
    </p:spTree>
    <p:extLst>
      <p:ext uri="{BB962C8B-B14F-4D97-AF65-F5344CB8AC3E}">
        <p14:creationId xmlns="" xmlns:p14="http://schemas.microsoft.com/office/powerpoint/2010/main" val="3463801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3314700" cy="1281113"/>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0175" y="301625"/>
            <a:ext cx="56324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38" y="1582738"/>
            <a:ext cx="3314700"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E394F6FC-B006-41C4-8F2E-FC90173AF957}" type="slidenum">
              <a:rPr lang="en-US"/>
              <a:pPr>
                <a:defRPr/>
              </a:pPr>
              <a:t>‹#›</a:t>
            </a:fld>
            <a:endParaRPr lang="en-US"/>
          </a:p>
        </p:txBody>
      </p:sp>
    </p:spTree>
    <p:extLst>
      <p:ext uri="{BB962C8B-B14F-4D97-AF65-F5344CB8AC3E}">
        <p14:creationId xmlns="" xmlns:p14="http://schemas.microsoft.com/office/powerpoint/2010/main" val="2809745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4850" y="5294313"/>
            <a:ext cx="6045200" cy="62388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4850" y="676275"/>
            <a:ext cx="60452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4850" y="5918200"/>
            <a:ext cx="60452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D35EB011-AC62-4004-86EA-37E305FD80FF}" type="slidenum">
              <a:rPr lang="en-US"/>
              <a:pPr>
                <a:defRPr/>
              </a:pPr>
              <a:t>‹#›</a:t>
            </a:fld>
            <a:endParaRPr lang="en-US"/>
          </a:p>
        </p:txBody>
      </p:sp>
    </p:spTree>
    <p:extLst>
      <p:ext uri="{BB962C8B-B14F-4D97-AF65-F5344CB8AC3E}">
        <p14:creationId xmlns="" xmlns:p14="http://schemas.microsoft.com/office/powerpoint/2010/main" val="100533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63037" cy="1257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503238" y="1768475"/>
            <a:ext cx="8861425" cy="4381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503238" y="6888163"/>
            <a:ext cx="2341562"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endParaRPr lang="en-US"/>
          </a:p>
        </p:txBody>
      </p:sp>
      <p:sp>
        <p:nvSpPr>
          <p:cNvPr id="1028" name="Rectangle 4"/>
          <p:cNvSpPr>
            <a:spLocks noGrp="1" noChangeArrowheads="1"/>
          </p:cNvSpPr>
          <p:nvPr>
            <p:ph type="ftr"/>
          </p:nvPr>
        </p:nvSpPr>
        <p:spPr bwMode="auto">
          <a:xfrm>
            <a:off x="3446463" y="6888163"/>
            <a:ext cx="3189287"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endParaRPr lang="en-US"/>
          </a:p>
        </p:txBody>
      </p:sp>
      <p:sp>
        <p:nvSpPr>
          <p:cNvPr id="1029" name="Rectangle 5"/>
          <p:cNvSpPr>
            <a:spLocks noGrp="1" noChangeArrowheads="1"/>
          </p:cNvSpPr>
          <p:nvPr>
            <p:ph type="sldNum"/>
          </p:nvPr>
        </p:nvSpPr>
        <p:spPr bwMode="auto">
          <a:xfrm>
            <a:off x="7224713" y="6888163"/>
            <a:ext cx="2343150" cy="5159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ea typeface="Microsoft YaHei" charset="-122"/>
                <a:cs typeface="+mn-cs"/>
              </a:defRPr>
            </a:lvl1pPr>
          </a:lstStyle>
          <a:p>
            <a:pPr>
              <a:defRPr/>
            </a:pPr>
            <a:fld id="{FDA82D55-422B-4690-9B32-F4D513F2DE3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pitchFamily="34" charset="0"/>
          <a:ea typeface="Segoe UI" pitchFamily="34" charset="0"/>
          <a:cs typeface="Segoe UI" pitchFamily="34" charset="0"/>
        </a:defRPr>
      </a:lvl1pPr>
      <a:lvl2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2pPr>
      <a:lvl3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3pPr>
      <a:lvl4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4pPr>
      <a:lvl5pPr algn="ctr" defTabSz="457200" rtl="0" eaLnBrk="0" fontAlgn="base" hangingPunct="0">
        <a:lnSpc>
          <a:spcPct val="93000"/>
        </a:lnSpc>
        <a:spcBef>
          <a:spcPct val="0"/>
        </a:spcBef>
        <a:spcAft>
          <a:spcPct val="0"/>
        </a:spcAft>
        <a:buClr>
          <a:srgbClr val="000000"/>
        </a:buClr>
        <a:buSzPct val="100000"/>
        <a:buFont typeface="Times New Roman" pitchFamily="18" charset="0"/>
        <a:defRPr sz="3200" b="1">
          <a:solidFill>
            <a:srgbClr val="0070C0"/>
          </a:solidFill>
          <a:latin typeface="Segoe UI" charset="0"/>
          <a:ea typeface="Microsoft YaHei" charset="-122"/>
          <a:cs typeface="Segoe UI"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9pPr>
    </p:titleStyle>
    <p:bodyStyle>
      <a:lvl1pPr marL="342900" indent="-342900" algn="just" defTabSz="457200" rtl="0" eaLnBrk="0" fontAlgn="base" hangingPunct="0">
        <a:lnSpc>
          <a:spcPct val="93000"/>
        </a:lnSpc>
        <a:spcBef>
          <a:spcPct val="0"/>
        </a:spcBef>
        <a:spcAft>
          <a:spcPts val="1413"/>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1pPr>
      <a:lvl2pPr marL="742950" indent="-285750" algn="just" defTabSz="457200" rtl="0" eaLnBrk="0" fontAlgn="base" hangingPunct="0">
        <a:lnSpc>
          <a:spcPct val="93000"/>
        </a:lnSpc>
        <a:spcBef>
          <a:spcPct val="0"/>
        </a:spcBef>
        <a:spcAft>
          <a:spcPts val="1138"/>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2pPr>
      <a:lvl3pPr marL="1143000" indent="-228600" algn="just" defTabSz="457200" rtl="0" eaLnBrk="0" fontAlgn="base" hangingPunct="0">
        <a:lnSpc>
          <a:spcPct val="93000"/>
        </a:lnSpc>
        <a:spcBef>
          <a:spcPct val="0"/>
        </a:spcBef>
        <a:spcAft>
          <a:spcPts val="850"/>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3pPr>
      <a:lvl4pPr marL="1600200" indent="-228600" algn="just" defTabSz="457200" rtl="0" eaLnBrk="0" fontAlgn="base" hangingPunct="0">
        <a:lnSpc>
          <a:spcPct val="93000"/>
        </a:lnSpc>
        <a:spcBef>
          <a:spcPct val="0"/>
        </a:spcBef>
        <a:spcAft>
          <a:spcPts val="575"/>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4pPr>
      <a:lvl5pPr marL="2057400" indent="-228600" algn="just" defTabSz="457200" rtl="0" eaLnBrk="0" fontAlgn="base" hangingPunct="0">
        <a:lnSpc>
          <a:spcPct val="93000"/>
        </a:lnSpc>
        <a:spcBef>
          <a:spcPct val="0"/>
        </a:spcBef>
        <a:spcAft>
          <a:spcPts val="288"/>
        </a:spcAft>
        <a:buClr>
          <a:srgbClr val="000000"/>
        </a:buClr>
        <a:buSzPct val="100000"/>
        <a:buFont typeface="Times New Roman" pitchFamily="18" charset="0"/>
        <a:buChar char="»"/>
        <a:defRPr sz="2400">
          <a:solidFill>
            <a:srgbClr val="000000"/>
          </a:solidFill>
          <a:latin typeface="Times New Roman" pitchFamily="18" charset="0"/>
          <a:ea typeface="+mn-ea"/>
          <a:cs typeface="Times New Roman" pitchFamily="18" charset="0"/>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1" y="2060575"/>
            <a:ext cx="10075863" cy="2406650"/>
          </a:xfrm>
        </p:spPr>
        <p:txBody>
          <a:bodyPr/>
          <a:lstStyle/>
          <a:p>
            <a:pPr eaLnBrk="1"/>
            <a:r>
              <a:rPr lang="en-US" sz="4400" dirty="0" smtClean="0">
                <a:solidFill>
                  <a:schemeClr val="bg1"/>
                </a:solidFill>
                <a:latin typeface="Times New Roman" panose="02020603050405020304" pitchFamily="18" charset="0"/>
                <a:cs typeface="Times New Roman" panose="02020603050405020304" pitchFamily="18" charset="0"/>
              </a:rPr>
              <a:t>HƯỚNG DẪN HẠCH TOÁN </a:t>
            </a:r>
            <a:br>
              <a:rPr lang="en-US" sz="4400" dirty="0" smtClean="0">
                <a:solidFill>
                  <a:schemeClr val="bg1"/>
                </a:solidFill>
                <a:latin typeface="Times New Roman" panose="02020603050405020304" pitchFamily="18" charset="0"/>
                <a:cs typeface="Times New Roman" panose="02020603050405020304" pitchFamily="18" charset="0"/>
              </a:rPr>
            </a:br>
            <a:r>
              <a:rPr lang="en-US" sz="4400" dirty="0" smtClean="0">
                <a:solidFill>
                  <a:schemeClr val="bg1"/>
                </a:solidFill>
                <a:latin typeface="Times New Roman" panose="02020603050405020304" pitchFamily="18" charset="0"/>
                <a:cs typeface="Times New Roman" panose="02020603050405020304" pitchFamily="18" charset="0"/>
              </a:rPr>
              <a:t>NGHIỆP VỤ KẾ TOÁN NGÂN SÁCH</a:t>
            </a:r>
          </a:p>
        </p:txBody>
      </p:sp>
      <p:sp>
        <p:nvSpPr>
          <p:cNvPr id="2051" name="Rectangle 2"/>
          <p:cNvSpPr>
            <a:spLocks noGrp="1" noChangeArrowheads="1"/>
          </p:cNvSpPr>
          <p:nvPr>
            <p:ph type="body" idx="1"/>
          </p:nvPr>
        </p:nvSpPr>
        <p:spPr>
          <a:xfrm>
            <a:off x="4656138" y="5686425"/>
            <a:ext cx="4941887" cy="1292225"/>
          </a:xfrm>
        </p:spPr>
        <p:txBody>
          <a:bodyPr/>
          <a:lstStyle/>
          <a:p>
            <a:pPr eaLnBrk="1">
              <a:buFont typeface="Times New Roman" pitchFamily="18" charset="0"/>
              <a:buNone/>
            </a:pPr>
            <a:r>
              <a:rPr lang="en-US" dirty="0" smtClean="0">
                <a:solidFill>
                  <a:schemeClr val="bg1"/>
                </a:solidFill>
              </a:rPr>
              <a:t>……., </a:t>
            </a:r>
            <a:r>
              <a:rPr lang="en-US" dirty="0" err="1" smtClean="0">
                <a:solidFill>
                  <a:schemeClr val="bg1"/>
                </a:solidFill>
              </a:rPr>
              <a:t>Ngày</a:t>
            </a:r>
            <a:r>
              <a:rPr lang="en-US" dirty="0" smtClean="0">
                <a:solidFill>
                  <a:schemeClr val="bg1"/>
                </a:solidFill>
              </a:rPr>
              <a:t>….</a:t>
            </a:r>
            <a:r>
              <a:rPr lang="en-US" dirty="0" err="1" smtClean="0">
                <a:solidFill>
                  <a:schemeClr val="bg1"/>
                </a:solidFill>
              </a:rPr>
              <a:t>tháng</a:t>
            </a:r>
            <a:r>
              <a:rPr lang="en-US" dirty="0" smtClean="0">
                <a:solidFill>
                  <a:schemeClr val="bg1"/>
                </a:solidFill>
              </a:rPr>
              <a:t>….</a:t>
            </a:r>
            <a:r>
              <a:rPr lang="en-US" dirty="0" err="1" smtClean="0">
                <a:solidFill>
                  <a:schemeClr val="bg1"/>
                </a:solidFill>
              </a:rPr>
              <a:t>năm</a:t>
            </a:r>
            <a:r>
              <a:rPr lang="en-US" dirty="0" smtClean="0">
                <a:solidFill>
                  <a:schemeClr val="bg1"/>
                </a:solidFill>
              </a:rPr>
              <a:t> 2018</a:t>
            </a:r>
          </a:p>
          <a:p>
            <a:pPr eaLnBrk="1">
              <a:buFont typeface="Times New Roman" pitchFamily="18" charset="0"/>
              <a:buNone/>
            </a:pPr>
            <a:r>
              <a:rPr lang="en-US" dirty="0" err="1" smtClean="0">
                <a:solidFill>
                  <a:schemeClr val="bg1"/>
                </a:solidFill>
              </a:rPr>
              <a:t>Người</a:t>
            </a:r>
            <a:r>
              <a:rPr lang="en-US" dirty="0" smtClean="0">
                <a:solidFill>
                  <a:schemeClr val="bg1"/>
                </a:solidFill>
              </a:rPr>
              <a:t> </a:t>
            </a:r>
            <a:r>
              <a:rPr lang="en-US" dirty="0" err="1" smtClean="0">
                <a:solidFill>
                  <a:schemeClr val="bg1"/>
                </a:solidFill>
              </a:rPr>
              <a:t>trình</a:t>
            </a:r>
            <a:r>
              <a:rPr lang="en-US" dirty="0" smtClean="0">
                <a:solidFill>
                  <a:schemeClr val="bg1"/>
                </a:solidFill>
              </a:rPr>
              <a:t> </a:t>
            </a:r>
            <a:r>
              <a:rPr lang="en-US" dirty="0" err="1" smtClean="0">
                <a:solidFill>
                  <a:schemeClr val="bg1"/>
                </a:solidFill>
              </a:rPr>
              <a:t>bày</a:t>
            </a:r>
            <a:r>
              <a:rPr lang="en-US" dirty="0" smtClean="0">
                <a:solidFill>
                  <a:schemeClr val="bg1"/>
                </a:solidFil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TÀI KHOẢN 511, 512 – DOANH THU</a:t>
            </a:r>
            <a:endParaRPr lang="en-US" dirty="0">
              <a:latin typeface="Times New Roman" pitchFamily="18" charset="0"/>
              <a:cs typeface="Times New Roman" pitchFamily="18" charset="0"/>
            </a:endParaRPr>
          </a:p>
        </p:txBody>
      </p:sp>
      <p:sp>
        <p:nvSpPr>
          <p:cNvPr id="4" name="TextBox 3"/>
          <p:cNvSpPr txBox="1"/>
          <p:nvPr/>
        </p:nvSpPr>
        <p:spPr>
          <a:xfrm>
            <a:off x="542131" y="1647825"/>
            <a:ext cx="8915400" cy="4401205"/>
          </a:xfrm>
          <a:prstGeom prst="rect">
            <a:avLst/>
          </a:prstGeom>
          <a:noFill/>
        </p:spPr>
        <p:txBody>
          <a:bodyPr wrap="square" rtlCol="0">
            <a:spAutoFit/>
          </a:bodyPr>
          <a:lstStyle/>
          <a:p>
            <a:pPr algn="ctr"/>
            <a:r>
              <a:rPr lang="en-US" sz="2000" b="1" dirty="0" err="1" smtClean="0">
                <a:solidFill>
                  <a:schemeClr val="tx1"/>
                </a:solidFill>
                <a:latin typeface="Times New Roman" pitchFamily="18" charset="0"/>
                <a:cs typeface="Times New Roman" pitchFamily="18" charset="0"/>
              </a:rPr>
              <a:t>Nguyên</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tắc</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hạch</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toán</a:t>
            </a:r>
            <a:r>
              <a:rPr lang="en-US" sz="2000" b="1" dirty="0" smtClean="0">
                <a:solidFill>
                  <a:schemeClr val="tx1"/>
                </a:solidFill>
                <a:latin typeface="Times New Roman" pitchFamily="18" charset="0"/>
                <a:cs typeface="Times New Roman" pitchFamily="18" charset="0"/>
              </a:rPr>
              <a:t> TK 511,512</a:t>
            </a:r>
          </a:p>
          <a:p>
            <a:pPr marL="457200" indent="-457200" algn="just">
              <a:buFont typeface="Wingdings" pitchFamily="2" charset="2"/>
              <a:buChar char="v"/>
            </a:pPr>
            <a:r>
              <a:rPr lang="en-US" sz="2000" dirty="0" err="1" smtClean="0">
                <a:solidFill>
                  <a:schemeClr val="tx1"/>
                </a:solidFill>
                <a:latin typeface="Times New Roman" pitchFamily="18" charset="0"/>
                <a:cs typeface="Times New Roman" pitchFamily="18" charset="0"/>
              </a:rPr>
              <a:t>Phản</a:t>
            </a:r>
            <a:r>
              <a:rPr lang="en-US" sz="2000" dirty="0" smtClean="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ánh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các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khoản</a:t>
            </a:r>
            <a:r>
              <a:rPr lang="en-US" sz="2000" dirty="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từ</a:t>
            </a:r>
            <a:r>
              <a:rPr lang="en-US" sz="2000" dirty="0" smtClean="0">
                <a:solidFill>
                  <a:schemeClr val="tx1"/>
                </a:solidFill>
                <a:latin typeface="Times New Roman" pitchFamily="18" charset="0"/>
                <a:cs typeface="Times New Roman" pitchFamily="18" charset="0"/>
              </a:rPr>
              <a:t> NSNN </a:t>
            </a:r>
            <a:r>
              <a:rPr lang="en-US" sz="2000" dirty="0" err="1" smtClean="0">
                <a:solidFill>
                  <a:schemeClr val="tx1"/>
                </a:solidFill>
                <a:latin typeface="Times New Roman" pitchFamily="18" charset="0"/>
                <a:cs typeface="Times New Roman" pitchFamily="18" charset="0"/>
              </a:rPr>
              <a:t>cấp</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viện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trợ</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vay</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nợ</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phí</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lệ</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phí</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mà</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vị</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đã</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chắc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chắn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được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không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phụ</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thuộc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đã</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được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bằng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tiền</a:t>
            </a:r>
            <a:r>
              <a:rPr lang="en-US" sz="2000" dirty="0" smtClean="0">
                <a:solidFill>
                  <a:schemeClr val="tx1"/>
                </a:solidFill>
                <a:latin typeface="Times New Roman" pitchFamily="18" charset="0"/>
                <a:cs typeface="Times New Roman" pitchFamily="18" charset="0"/>
              </a:rPr>
              <a:t> </a:t>
            </a:r>
            <a:r>
              <a:rPr lang="en-US" sz="2000" smtClean="0">
                <a:solidFill>
                  <a:schemeClr val="tx1"/>
                </a:solidFill>
                <a:latin typeface="Times New Roman" pitchFamily="18" charset="0"/>
                <a:cs typeface="Times New Roman" pitchFamily="18" charset="0"/>
              </a:rPr>
              <a:t>hay chưa</a:t>
            </a:r>
            <a:r>
              <a:rPr lang="en-US" sz="2000" dirty="0" smtClean="0">
                <a:solidFill>
                  <a:schemeClr val="tx1"/>
                </a:solidFill>
                <a:latin typeface="Times New Roman" pitchFamily="18" charset="0"/>
                <a:cs typeface="Times New Roman" pitchFamily="18" charset="0"/>
              </a:rPr>
              <a:t>:</a:t>
            </a:r>
            <a:endParaRPr lang="en-US" sz="2000" dirty="0">
              <a:solidFill>
                <a:schemeClr val="tx1"/>
              </a:solidFill>
              <a:latin typeface="Times New Roman" pitchFamily="18" charset="0"/>
              <a:cs typeface="Times New Roman" pitchFamily="18" charset="0"/>
            </a:endParaRPr>
          </a:p>
          <a:p>
            <a:pPr marL="514350" indent="-514350" algn="just">
              <a:buFont typeface="+mj-lt"/>
              <a:buAutoNum type="arabicPeriod"/>
            </a:pPr>
            <a:r>
              <a:rPr lang="en-US" sz="2000" dirty="0" err="1">
                <a:solidFill>
                  <a:schemeClr val="tx1"/>
                </a:solidFill>
                <a:latin typeface="Times New Roman" pitchFamily="18" charset="0"/>
                <a:cs typeface="Times New Roman" pitchFamily="18" charset="0"/>
              </a:rPr>
              <a:t>Phát</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sinh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Có</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ghi</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nhận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các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khoản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kinh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phí</a:t>
            </a:r>
            <a:r>
              <a:rPr lang="en-US" sz="2000" dirty="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được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đủ</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điều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kiện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ghi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nhận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doanh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a:t>
            </a:r>
            <a:endParaRPr lang="en-US" sz="2000" dirty="0">
              <a:solidFill>
                <a:schemeClr val="tx1"/>
              </a:solidFill>
              <a:latin typeface="Times New Roman" pitchFamily="18" charset="0"/>
              <a:cs typeface="Times New Roman" pitchFamily="18" charset="0"/>
            </a:endParaRPr>
          </a:p>
          <a:p>
            <a:pPr marL="514350" indent="-514350" algn="just">
              <a:buFont typeface="+mj-lt"/>
              <a:buAutoNum type="arabicPeriod"/>
            </a:pPr>
            <a:r>
              <a:rPr lang="en-US" sz="2000" dirty="0" err="1">
                <a:solidFill>
                  <a:schemeClr val="tx1"/>
                </a:solidFill>
                <a:latin typeface="Times New Roman" pitchFamily="18" charset="0"/>
                <a:cs typeface="Times New Roman" pitchFamily="18" charset="0"/>
              </a:rPr>
              <a:t>Phát</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sinh</a:t>
            </a:r>
            <a:r>
              <a:rPr lang="en-US" sz="2000" dirty="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Nợ</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ghi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nhận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các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khoản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bị</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xuất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phải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nộp</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lại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hoặc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số</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kết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chuyển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cuối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kỳ</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để</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xác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định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kết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quả</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hoạt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động</a:t>
            </a:r>
            <a:r>
              <a:rPr lang="en-US" sz="2000" smtClean="0">
                <a:solidFill>
                  <a:schemeClr val="tx1"/>
                </a:solidFill>
                <a:latin typeface="Times New Roman" pitchFamily="18" charset="0"/>
                <a:cs typeface="Times New Roman" pitchFamily="18" charset="0"/>
              </a:rPr>
              <a:t>. </a:t>
            </a:r>
          </a:p>
          <a:p>
            <a:pPr marL="457200" indent="-457200" algn="just">
              <a:buFont typeface="Wingdings" pitchFamily="2" charset="2"/>
              <a:buChar char="v"/>
            </a:pPr>
            <a:r>
              <a:rPr lang="en-US" sz="2000" smtClean="0">
                <a:solidFill>
                  <a:schemeClr val="tx1"/>
                </a:solidFill>
                <a:latin typeface="Times New Roman" pitchFamily="18" charset="0"/>
                <a:cs typeface="Times New Roman" pitchFamily="18" charset="0"/>
              </a:rPr>
              <a:t>Không phản ánh vào tài khoản này số kinh phí nhận được sử dụng để đầu tư mua sắm TSCĐ, NVL, CCDC (xuất dùng dần) do là khoản kinh phí được cấp 1 lần nhưng đơn vị sử dụng dần trong năm hoặc trong nhiều năm.</a:t>
            </a:r>
          </a:p>
          <a:p>
            <a:pPr marL="514350" indent="-514350" algn="just">
              <a:buFont typeface="Wingdings" pitchFamily="2" charset="2"/>
              <a:buChar char="v"/>
            </a:pPr>
            <a:r>
              <a:rPr lang="en-US" sz="2000" smtClean="0">
                <a:solidFill>
                  <a:schemeClr val="tx1"/>
                </a:solidFill>
                <a:latin typeface="Times New Roman" pitchFamily="18" charset="0"/>
                <a:cs typeface="Times New Roman" pitchFamily="18" charset="0"/>
              </a:rPr>
              <a:t>Đơn vị ghi nhận số kinh phí này là số nhận trước chưa ghi thu (TK 366)</a:t>
            </a:r>
          </a:p>
          <a:p>
            <a:pPr marL="457200" indent="-457200" algn="just">
              <a:buFont typeface="Wingdings" pitchFamily="2" charset="2"/>
              <a:buChar char="v"/>
            </a:pPr>
            <a:r>
              <a:rPr lang="en-US" sz="2000" smtClean="0">
                <a:solidFill>
                  <a:schemeClr val="tx1"/>
                </a:solidFill>
                <a:latin typeface="Times New Roman" pitchFamily="18" charset="0"/>
                <a:cs typeface="Times New Roman" pitchFamily="18" charset="0"/>
              </a:rPr>
              <a:t>Đơn vị ghi nhận số doanh thu tương ứng với giá trị hao mòn của TSCĐ, giá trị NVL xuất kho sử dụng, giá trị CCDC phân bổ trong kỳ</a:t>
            </a:r>
          </a:p>
          <a:p>
            <a:pPr marL="514350" indent="-514350" algn="just"/>
            <a:endParaRPr lang="en-US" sz="2000"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4266481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TÀI KHOẢN 511, 512 – DOANH THU</a:t>
            </a:r>
            <a:endParaRPr lang="en-US" dirty="0">
              <a:latin typeface="Times New Roman" pitchFamily="18" charset="0"/>
              <a:cs typeface="Times New Roman" pitchFamily="18" charset="0"/>
            </a:endParaRPr>
          </a:p>
        </p:txBody>
      </p:sp>
      <p:sp>
        <p:nvSpPr>
          <p:cNvPr id="4" name="TextBox 3"/>
          <p:cNvSpPr txBox="1"/>
          <p:nvPr/>
        </p:nvSpPr>
        <p:spPr>
          <a:xfrm>
            <a:off x="1075531" y="1587282"/>
            <a:ext cx="7696200" cy="523220"/>
          </a:xfrm>
          <a:prstGeom prst="rect">
            <a:avLst/>
          </a:prstGeom>
          <a:noFill/>
        </p:spPr>
        <p:txBody>
          <a:bodyPr wrap="square" rtlCol="0">
            <a:spAutoFit/>
          </a:bodyPr>
          <a:lstStyle/>
          <a:p>
            <a:pPr marL="457200" indent="-457200">
              <a:buFont typeface="Wingdings" pitchFamily="2" charset="2"/>
              <a:buChar char="v"/>
            </a:pPr>
            <a:r>
              <a:rPr lang="en-US" sz="2800" b="1" dirty="0" err="1" smtClean="0">
                <a:solidFill>
                  <a:schemeClr val="tx1"/>
                </a:solidFill>
                <a:latin typeface="Times New Roman" pitchFamily="18" charset="0"/>
                <a:cs typeface="Times New Roman" pitchFamily="18" charset="0"/>
              </a:rPr>
              <a:t>Các</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điểm</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thay</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đổi</a:t>
            </a:r>
            <a:r>
              <a:rPr lang="en-US" sz="2800" b="1" dirty="0" smtClean="0">
                <a:solidFill>
                  <a:schemeClr val="tx1"/>
                </a:solidFill>
                <a:latin typeface="Times New Roman" pitchFamily="18" charset="0"/>
                <a:cs typeface="Times New Roman" pitchFamily="18" charset="0"/>
              </a:rPr>
              <a:t> so </a:t>
            </a:r>
            <a:r>
              <a:rPr lang="en-US" sz="2800" b="1" dirty="0" err="1" smtClean="0">
                <a:solidFill>
                  <a:schemeClr val="tx1"/>
                </a:solidFill>
                <a:latin typeface="Times New Roman" pitchFamily="18" charset="0"/>
                <a:cs typeface="Times New Roman" pitchFamily="18" charset="0"/>
              </a:rPr>
              <a:t>với</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chế</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độ</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kế</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toán</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cũ</a:t>
            </a:r>
            <a:r>
              <a:rPr lang="en-US" sz="2800" b="1" dirty="0" smtClean="0">
                <a:solidFill>
                  <a:schemeClr val="tx1"/>
                </a:solidFill>
                <a:latin typeface="Times New Roman" pitchFamily="18" charset="0"/>
                <a:cs typeface="Times New Roman" pitchFamily="18" charset="0"/>
              </a:rPr>
              <a:t>:</a:t>
            </a:r>
            <a:endParaRPr lang="en-US" sz="2800" b="1" dirty="0">
              <a:solidFill>
                <a:schemeClr val="tx1"/>
              </a:solidFill>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37331" y="2469588"/>
            <a:ext cx="9525000" cy="18452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2767420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200025"/>
            <a:ext cx="9030493" cy="685800"/>
          </a:xfrm>
        </p:spPr>
        <p:txBody>
          <a:bodyPr/>
          <a:lstStyle/>
          <a:p>
            <a:r>
              <a:rPr lang="en-US" sz="2800" dirty="0" smtClean="0">
                <a:latin typeface="Times New Roman" pitchFamily="18" charset="0"/>
                <a:cs typeface="Times New Roman" pitchFamily="18" charset="0"/>
              </a:rPr>
              <a:t>TÀI KHOẢN 366 – CÁC KHOẢN NHẬN TRƯỚC CHƯA GHI THU</a:t>
            </a:r>
            <a:endParaRPr lang="en-US" sz="2800" dirty="0">
              <a:latin typeface="Times New Roman" pitchFamily="18" charset="0"/>
              <a:cs typeface="Times New Roman" pitchFamily="18" charset="0"/>
            </a:endParaRPr>
          </a:p>
        </p:txBody>
      </p:sp>
      <p:sp>
        <p:nvSpPr>
          <p:cNvPr id="4" name="TextBox 3"/>
          <p:cNvSpPr txBox="1"/>
          <p:nvPr/>
        </p:nvSpPr>
        <p:spPr>
          <a:xfrm>
            <a:off x="313531" y="1266825"/>
            <a:ext cx="9448800" cy="5909310"/>
          </a:xfrm>
          <a:prstGeom prst="rect">
            <a:avLst/>
          </a:prstGeom>
          <a:noFill/>
        </p:spPr>
        <p:txBody>
          <a:bodyPr wrap="square" rtlCol="0">
            <a:spAutoFit/>
          </a:bodyPr>
          <a:lstStyle/>
          <a:p>
            <a:pPr algn="just"/>
            <a:r>
              <a:rPr lang="en-US" b="1" dirty="0" smtClean="0">
                <a:solidFill>
                  <a:schemeClr val="tx1"/>
                </a:solidFill>
                <a:latin typeface="Times New Roman" pitchFamily="18" charset="0"/>
                <a:cs typeface="Times New Roman" pitchFamily="18" charset="0"/>
              </a:rPr>
              <a:t>TK 366-Các </a:t>
            </a:r>
            <a:r>
              <a:rPr lang="en-US" b="1" dirty="0" err="1" smtClean="0">
                <a:solidFill>
                  <a:schemeClr val="tx1"/>
                </a:solidFill>
                <a:latin typeface="Times New Roman" pitchFamily="18" charset="0"/>
                <a:cs typeface="Times New Roman" pitchFamily="18" charset="0"/>
              </a:rPr>
              <a:t>khoản</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nhận</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trước</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chưa</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ghi</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thu</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có</a:t>
            </a:r>
            <a:r>
              <a:rPr lang="en-US" b="1" dirty="0" smtClean="0">
                <a:solidFill>
                  <a:schemeClr val="tx1"/>
                </a:solidFill>
                <a:latin typeface="Times New Roman" pitchFamily="18" charset="0"/>
                <a:cs typeface="Times New Roman" pitchFamily="18" charset="0"/>
              </a:rPr>
              <a:t> 4 </a:t>
            </a:r>
            <a:r>
              <a:rPr lang="en-US" b="1" dirty="0" err="1" smtClean="0">
                <a:solidFill>
                  <a:schemeClr val="tx1"/>
                </a:solidFill>
                <a:latin typeface="Times New Roman" pitchFamily="18" charset="0"/>
                <a:cs typeface="Times New Roman" pitchFamily="18" charset="0"/>
              </a:rPr>
              <a:t>tài</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khoản</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cấp</a:t>
            </a:r>
            <a:r>
              <a:rPr lang="en-US" b="1" dirty="0" smtClean="0">
                <a:solidFill>
                  <a:schemeClr val="tx1"/>
                </a:solidFill>
                <a:latin typeface="Times New Roman" pitchFamily="18" charset="0"/>
                <a:cs typeface="Times New Roman" pitchFamily="18" charset="0"/>
              </a:rPr>
              <a:t> 2 </a:t>
            </a:r>
            <a:r>
              <a:rPr lang="en-US" b="1" dirty="0" err="1" smtClean="0">
                <a:solidFill>
                  <a:schemeClr val="tx1"/>
                </a:solidFill>
                <a:latin typeface="Times New Roman" pitchFamily="18" charset="0"/>
                <a:cs typeface="Times New Roman" pitchFamily="18" charset="0"/>
              </a:rPr>
              <a:t>như</a:t>
            </a:r>
            <a:r>
              <a:rPr lang="en-US" b="1" dirty="0" smtClean="0">
                <a:solidFill>
                  <a:schemeClr val="tx1"/>
                </a:solidFill>
                <a:latin typeface="Times New Roman" pitchFamily="18" charset="0"/>
                <a:cs typeface="Times New Roman" pitchFamily="18" charset="0"/>
              </a:rPr>
              <a:t> </a:t>
            </a:r>
            <a:r>
              <a:rPr lang="en-US" b="1" dirty="0" err="1" smtClean="0">
                <a:solidFill>
                  <a:schemeClr val="tx1"/>
                </a:solidFill>
                <a:latin typeface="Times New Roman" pitchFamily="18" charset="0"/>
                <a:cs typeface="Times New Roman" pitchFamily="18" charset="0"/>
              </a:rPr>
              <a:t>sau</a:t>
            </a:r>
            <a:r>
              <a:rPr lang="en-US" b="1" dirty="0" smtClean="0">
                <a:solidFill>
                  <a:schemeClr val="tx1"/>
                </a:solidFill>
                <a:latin typeface="Times New Roman" pitchFamily="18" charset="0"/>
                <a:cs typeface="Times New Roman" pitchFamily="18" charset="0"/>
              </a:rPr>
              <a:t>:</a:t>
            </a:r>
          </a:p>
          <a:p>
            <a:pPr marL="287338" indent="-287338" algn="just">
              <a:buFont typeface="+mj-lt"/>
              <a:buAutoNum type="arabicPeriod"/>
            </a:pPr>
            <a:r>
              <a:rPr lang="en-US" dirty="0" smtClean="0">
                <a:solidFill>
                  <a:schemeClr val="tx1"/>
                </a:solidFill>
                <a:latin typeface="Times New Roman" pitchFamily="18" charset="0"/>
                <a:cs typeface="Times New Roman" pitchFamily="18" charset="0"/>
              </a:rPr>
              <a:t>TK 3661: NSNN </a:t>
            </a:r>
            <a:r>
              <a:rPr lang="en-US" dirty="0" err="1" smtClean="0">
                <a:solidFill>
                  <a:schemeClr val="tx1"/>
                </a:solidFill>
                <a:latin typeface="Times New Roman" pitchFamily="18" charset="0"/>
                <a:cs typeface="Times New Roman" pitchFamily="18" charset="0"/>
              </a:rPr>
              <a:t>cấp</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dùng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để</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phản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ánh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giá</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trị</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còn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lại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của</a:t>
            </a:r>
            <a:r>
              <a:rPr lang="en-US" dirty="0" smtClean="0">
                <a:solidFill>
                  <a:schemeClr val="tx1"/>
                </a:solidFill>
                <a:latin typeface="Times New Roman" pitchFamily="18" charset="0"/>
                <a:cs typeface="Times New Roman" pitchFamily="18" charset="0"/>
              </a:rPr>
              <a:t> TSCĐ, </a:t>
            </a:r>
            <a:r>
              <a:rPr lang="en-US" dirty="0" err="1" smtClean="0">
                <a:solidFill>
                  <a:schemeClr val="tx1"/>
                </a:solidFill>
                <a:latin typeface="Times New Roman" pitchFamily="18" charset="0"/>
                <a:cs typeface="Times New Roman" pitchFamily="18" charset="0"/>
              </a:rPr>
              <a:t>giá</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trị</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nguyên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liệu</a:t>
            </a:r>
            <a:r>
              <a:rPr lang="en-US" dirty="0" smtClean="0">
                <a:solidFill>
                  <a:schemeClr val="tx1"/>
                </a:solidFill>
                <a:latin typeface="Times New Roman" pitchFamily="18" charset="0"/>
                <a:cs typeface="Times New Roman" pitchFamily="18" charset="0"/>
              </a:rPr>
              <a:t>, CCDC </a:t>
            </a:r>
            <a:r>
              <a:rPr lang="en-US" dirty="0" err="1" smtClean="0">
                <a:solidFill>
                  <a:schemeClr val="tx1"/>
                </a:solidFill>
                <a:latin typeface="Times New Roman" pitchFamily="18" charset="0"/>
                <a:cs typeface="Times New Roman" pitchFamily="18" charset="0"/>
              </a:rPr>
              <a:t>tồn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kho</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hình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thành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từ</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nguồn</a:t>
            </a:r>
            <a:r>
              <a:rPr lang="en-US" dirty="0" smtClean="0">
                <a:solidFill>
                  <a:schemeClr val="tx1"/>
                </a:solidFill>
                <a:latin typeface="Times New Roman" pitchFamily="18" charset="0"/>
                <a:cs typeface="Times New Roman" pitchFamily="18" charset="0"/>
              </a:rPr>
              <a:t> NSNN </a:t>
            </a:r>
            <a:r>
              <a:rPr lang="en-US" dirty="0" err="1" smtClean="0">
                <a:solidFill>
                  <a:schemeClr val="tx1"/>
                </a:solidFill>
                <a:latin typeface="Times New Roman" pitchFamily="18" charset="0"/>
                <a:cs typeface="Times New Roman" pitchFamily="18" charset="0"/>
              </a:rPr>
              <a:t>cấp</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bao</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gồm</a:t>
            </a:r>
            <a:r>
              <a:rPr lang="en-US" dirty="0" smtClean="0">
                <a:solidFill>
                  <a:schemeClr val="tx1"/>
                </a:solidFill>
                <a:latin typeface="Times New Roman" pitchFamily="18" charset="0"/>
                <a:cs typeface="Times New Roman" pitchFamily="18" charset="0"/>
              </a:rPr>
              <a:t> 2 </a:t>
            </a:r>
            <a:r>
              <a:rPr lang="en-US" dirty="0" err="1" smtClean="0">
                <a:solidFill>
                  <a:schemeClr val="tx1"/>
                </a:solidFill>
                <a:latin typeface="Times New Roman" pitchFamily="18" charset="0"/>
                <a:cs typeface="Times New Roman" pitchFamily="18" charset="0"/>
              </a:rPr>
              <a:t>tài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khoản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cấp</a:t>
            </a:r>
            <a:r>
              <a:rPr lang="en-US" dirty="0" smtClean="0">
                <a:solidFill>
                  <a:schemeClr val="tx1"/>
                </a:solidFill>
                <a:latin typeface="Times New Roman" pitchFamily="18" charset="0"/>
                <a:cs typeface="Times New Roman" pitchFamily="18" charset="0"/>
              </a:rPr>
              <a:t> 3:</a:t>
            </a:r>
          </a:p>
          <a:p>
            <a:pPr marL="1257300" lvl="1" indent="-514350" algn="just">
              <a:buFont typeface="+mj-lt"/>
              <a:buAutoNum type="arabicPeriod"/>
            </a:pPr>
            <a:r>
              <a:rPr lang="en-US" dirty="0" smtClean="0">
                <a:solidFill>
                  <a:schemeClr val="tx1"/>
                </a:solidFill>
                <a:latin typeface="Times New Roman" pitchFamily="18" charset="0"/>
                <a:cs typeface="Times New Roman" pitchFamily="18" charset="0"/>
              </a:rPr>
              <a:t>TK 36611: </a:t>
            </a:r>
            <a:r>
              <a:rPr lang="en-US" dirty="0" err="1" smtClean="0">
                <a:solidFill>
                  <a:schemeClr val="tx1"/>
                </a:solidFill>
                <a:latin typeface="Times New Roman" pitchFamily="18" charset="0"/>
                <a:cs typeface="Times New Roman" pitchFamily="18" charset="0"/>
              </a:rPr>
              <a:t>Giá</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trị</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còn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lại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của</a:t>
            </a:r>
            <a:r>
              <a:rPr lang="en-US" dirty="0" smtClean="0">
                <a:solidFill>
                  <a:schemeClr val="tx1"/>
                </a:solidFill>
                <a:latin typeface="Times New Roman" pitchFamily="18" charset="0"/>
                <a:cs typeface="Times New Roman" pitchFamily="18" charset="0"/>
              </a:rPr>
              <a:t> TSCĐ: </a:t>
            </a:r>
            <a:r>
              <a:rPr lang="en-US" dirty="0" err="1" smtClean="0">
                <a:solidFill>
                  <a:schemeClr val="tx1"/>
                </a:solidFill>
                <a:latin typeface="Times New Roman" pitchFamily="18" charset="0"/>
                <a:cs typeface="Times New Roman" pitchFamily="18" charset="0"/>
              </a:rPr>
              <a:t>dùng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để</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phản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ánh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giá</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trị</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còn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lại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của</a:t>
            </a:r>
            <a:r>
              <a:rPr lang="en-US" dirty="0" smtClean="0">
                <a:solidFill>
                  <a:schemeClr val="tx1"/>
                </a:solidFill>
                <a:latin typeface="Times New Roman" pitchFamily="18" charset="0"/>
                <a:cs typeface="Times New Roman" pitchFamily="18" charset="0"/>
              </a:rPr>
              <a:t> TSCĐ </a:t>
            </a:r>
          </a:p>
          <a:p>
            <a:pPr marL="1257300" lvl="1" indent="-514350" algn="just">
              <a:buFont typeface="+mj-lt"/>
              <a:buAutoNum type="arabicPeriod"/>
            </a:pPr>
            <a:r>
              <a:rPr lang="en-US" dirty="0" smtClean="0">
                <a:solidFill>
                  <a:schemeClr val="tx1"/>
                </a:solidFill>
                <a:latin typeface="Times New Roman" pitchFamily="18" charset="0"/>
                <a:cs typeface="Times New Roman" pitchFamily="18" charset="0"/>
              </a:rPr>
              <a:t>TK 36612: </a:t>
            </a:r>
            <a:r>
              <a:rPr lang="en-US" dirty="0" err="1" smtClean="0">
                <a:solidFill>
                  <a:schemeClr val="tx1"/>
                </a:solidFill>
                <a:latin typeface="Times New Roman" pitchFamily="18" charset="0"/>
                <a:cs typeface="Times New Roman" pitchFamily="18" charset="0"/>
              </a:rPr>
              <a:t>Nguyên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liệu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vật</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liệu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công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cụ</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dụng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cụ</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tồn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kho</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dùng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để</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phản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ánh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giá</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trị</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nguyên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liệu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vật</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liệu</a:t>
            </a:r>
            <a:r>
              <a:rPr lang="en-US" dirty="0" smtClean="0">
                <a:solidFill>
                  <a:schemeClr val="tx1"/>
                </a:solidFill>
                <a:latin typeface="Times New Roman" pitchFamily="18" charset="0"/>
                <a:cs typeface="Times New Roman" pitchFamily="18" charset="0"/>
              </a:rPr>
              <a:t>, CCDC </a:t>
            </a:r>
            <a:r>
              <a:rPr lang="en-US" dirty="0" err="1" smtClean="0">
                <a:solidFill>
                  <a:schemeClr val="tx1"/>
                </a:solidFill>
                <a:latin typeface="Times New Roman" pitchFamily="18" charset="0"/>
                <a:cs typeface="Times New Roman" pitchFamily="18" charset="0"/>
              </a:rPr>
              <a:t>tồn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kho</a:t>
            </a:r>
            <a:endParaRPr lang="en-US" dirty="0" smtClean="0">
              <a:solidFill>
                <a:schemeClr val="tx1"/>
              </a:solidFill>
              <a:latin typeface="Times New Roman" pitchFamily="18" charset="0"/>
              <a:cs typeface="Times New Roman" pitchFamily="18" charset="0"/>
            </a:endParaRPr>
          </a:p>
          <a:p>
            <a:pPr marL="287338" indent="-287338" algn="just">
              <a:buFont typeface="+mj-lt"/>
              <a:buAutoNum type="arabicPeriod"/>
            </a:pPr>
            <a:r>
              <a:rPr lang="en-US" smtClean="0">
                <a:solidFill>
                  <a:schemeClr val="tx1"/>
                </a:solidFill>
                <a:latin typeface="Times New Roman" pitchFamily="18" charset="0"/>
                <a:cs typeface="Times New Roman" pitchFamily="18" charset="0"/>
              </a:rPr>
              <a:t>TK </a:t>
            </a:r>
            <a:r>
              <a:rPr lang="en-US" dirty="0" smtClean="0">
                <a:solidFill>
                  <a:schemeClr val="tx1"/>
                </a:solidFill>
                <a:latin typeface="Times New Roman" pitchFamily="18" charset="0"/>
                <a:cs typeface="Times New Roman" pitchFamily="18" charset="0"/>
              </a:rPr>
              <a:t>3662-Viện trợ, vay nợ nước ngoài dùng để phản ánh giá trị còn lại của TSCĐ, giá trị nguyên liệu, CCDC tồn kho hình thành từ nguồn viện trợ, vay nợ nước ngoài; bao gồm 2 tài khoản cấp 3:</a:t>
            </a:r>
          </a:p>
          <a:p>
            <a:pPr marL="1257300" lvl="1" indent="-514350" algn="just">
              <a:buFont typeface="+mj-lt"/>
              <a:buAutoNum type="arabicPeriod"/>
            </a:pPr>
            <a:r>
              <a:rPr lang="en-US" smtClean="0">
                <a:solidFill>
                  <a:schemeClr val="tx1"/>
                </a:solidFill>
                <a:latin typeface="Times New Roman" pitchFamily="18" charset="0"/>
                <a:cs typeface="Times New Roman" pitchFamily="18" charset="0"/>
              </a:rPr>
              <a:t>TK 36621: Giá trị còn lại của TSCĐ: dùng để phản ánh giá trị còn lại của TSCĐ</a:t>
            </a:r>
          </a:p>
          <a:p>
            <a:pPr marL="1257300" lvl="1" indent="-514350" algn="just">
              <a:buFont typeface="+mj-lt"/>
              <a:buAutoNum type="arabicPeriod"/>
            </a:pPr>
            <a:r>
              <a:rPr lang="en-US" smtClean="0">
                <a:solidFill>
                  <a:schemeClr val="tx1"/>
                </a:solidFill>
                <a:latin typeface="Times New Roman" pitchFamily="18" charset="0"/>
                <a:cs typeface="Times New Roman" pitchFamily="18" charset="0"/>
              </a:rPr>
              <a:t>TK 36622: Nguyên liệu, vật liệu, công cụ, dụng cụ tồn kho: dùng để phản ánh giá trị nguyên liệu, vật liệu, CCDC tồn kho</a:t>
            </a:r>
          </a:p>
          <a:p>
            <a:pPr marL="287338" indent="-287338" algn="just">
              <a:buFont typeface="+mj-lt"/>
              <a:buAutoNum type="arabicPeriod"/>
            </a:pPr>
            <a:r>
              <a:rPr lang="en-US" smtClean="0">
                <a:solidFill>
                  <a:schemeClr val="tx1"/>
                </a:solidFill>
                <a:latin typeface="Times New Roman" pitchFamily="18" charset="0"/>
                <a:cs typeface="Times New Roman" pitchFamily="18" charset="0"/>
              </a:rPr>
              <a:t>TK </a:t>
            </a:r>
            <a:r>
              <a:rPr lang="en-US" dirty="0" smtClean="0">
                <a:solidFill>
                  <a:schemeClr val="tx1"/>
                </a:solidFill>
                <a:latin typeface="Times New Roman" pitchFamily="18" charset="0"/>
                <a:cs typeface="Times New Roman" pitchFamily="18" charset="0"/>
              </a:rPr>
              <a:t>3663-Phí được khấu trừ, để lại dùng để phản ánh giá trị còn lại của TSCĐ, giá trị nguyên liệu, CCDC tồn kho hình thành từ nguồn phí được khấu trừ, để lại; bao gồm 2 tài khoản cấp 3:</a:t>
            </a:r>
          </a:p>
          <a:p>
            <a:pPr marL="1257300" lvl="1" indent="-514350" algn="just">
              <a:buFont typeface="+mj-lt"/>
              <a:buAutoNum type="arabicPeriod"/>
            </a:pPr>
            <a:r>
              <a:rPr lang="en-US" smtClean="0">
                <a:solidFill>
                  <a:schemeClr val="tx1"/>
                </a:solidFill>
                <a:latin typeface="Times New Roman" pitchFamily="18" charset="0"/>
                <a:cs typeface="Times New Roman" pitchFamily="18" charset="0"/>
              </a:rPr>
              <a:t>TK 36631: Giá trị còn lại của TSCĐ: dùng để phản ánh giá trị còn lại của TSCĐ</a:t>
            </a:r>
          </a:p>
          <a:p>
            <a:pPr marL="1257300" lvl="1" indent="-514350" algn="just">
              <a:buFont typeface="+mj-lt"/>
              <a:buAutoNum type="arabicPeriod"/>
            </a:pPr>
            <a:r>
              <a:rPr lang="en-US" smtClean="0">
                <a:solidFill>
                  <a:schemeClr val="tx1"/>
                </a:solidFill>
                <a:latin typeface="Times New Roman" pitchFamily="18" charset="0"/>
                <a:cs typeface="Times New Roman" pitchFamily="18" charset="0"/>
              </a:rPr>
              <a:t>TK 36632: Nguyên liệu, vật liệu, công cụ, dụng cụ tồn kho: dùng để phản ánh giá trị nguyên liệu, vật liệu, CCDC tồn kho</a:t>
            </a:r>
          </a:p>
          <a:p>
            <a:pPr marL="342900" lvl="1" indent="-342900" algn="just">
              <a:buFont typeface="+mj-lt"/>
              <a:buAutoNum type="arabicPeriod" startAt="4"/>
            </a:pPr>
            <a:r>
              <a:rPr lang="en-US" dirty="0" smtClean="0">
                <a:solidFill>
                  <a:schemeClr val="tx1"/>
                </a:solidFill>
                <a:latin typeface="Times New Roman" pitchFamily="18" charset="0"/>
                <a:cs typeface="Times New Roman" pitchFamily="18" charset="0"/>
              </a:rPr>
              <a:t>TK 3664-Kinh phí đầu tư XDCB: dùng để phản ánh kinh phí đầu tư XDCB bằng nguồn NSNN cấp và nguồn khác (nếu có) đang trong quá trình xây dựng dở dang.</a:t>
            </a:r>
          </a:p>
          <a:p>
            <a:pPr marL="1257300" lvl="1" indent="-514350" algn="just"/>
            <a:endParaRPr lang="en-US" smtClean="0">
              <a:solidFill>
                <a:schemeClr val="tx1"/>
              </a:solidFill>
              <a:latin typeface="Times New Roman" pitchFamily="18" charset="0"/>
              <a:cs typeface="Times New Roman" pitchFamily="18" charset="0"/>
            </a:endParaRPr>
          </a:p>
          <a:p>
            <a:pPr marL="1257300" lvl="1" indent="-514350" algn="just"/>
            <a:endParaRPr lang="en-US" smtClean="0">
              <a:solidFill>
                <a:schemeClr val="tx1"/>
              </a:solidFill>
              <a:latin typeface="Times New Roman" pitchFamily="18" charset="0"/>
              <a:cs typeface="Times New Roman" pitchFamily="18" charset="0"/>
            </a:endParaRPr>
          </a:p>
          <a:p>
            <a:pPr marL="342900" indent="-342900" algn="just"/>
            <a:endParaRPr lang="en-US"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813105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200025"/>
            <a:ext cx="9030493" cy="685800"/>
          </a:xfrm>
        </p:spPr>
        <p:txBody>
          <a:bodyPr/>
          <a:lstStyle/>
          <a:p>
            <a:r>
              <a:rPr lang="en-US" sz="2800" dirty="0" smtClean="0">
                <a:latin typeface="Times New Roman" pitchFamily="18" charset="0"/>
                <a:cs typeface="Times New Roman" pitchFamily="18" charset="0"/>
              </a:rPr>
              <a:t>TÀI KHOẢN 366 – CÁC KHOẢN NHẬN TRƯỚC CHƯA GHI THU</a:t>
            </a:r>
            <a:endParaRPr lang="en-US" sz="2800" dirty="0">
              <a:latin typeface="Times New Roman" pitchFamily="18" charset="0"/>
              <a:cs typeface="Times New Roman" pitchFamily="18" charset="0"/>
            </a:endParaRPr>
          </a:p>
        </p:txBody>
      </p:sp>
      <p:sp>
        <p:nvSpPr>
          <p:cNvPr id="4" name="TextBox 3"/>
          <p:cNvSpPr txBox="1"/>
          <p:nvPr/>
        </p:nvSpPr>
        <p:spPr>
          <a:xfrm>
            <a:off x="618331" y="1419225"/>
            <a:ext cx="8991600" cy="4154984"/>
          </a:xfrm>
          <a:prstGeom prst="rect">
            <a:avLst/>
          </a:prstGeom>
          <a:noFill/>
        </p:spPr>
        <p:txBody>
          <a:bodyPr wrap="square" rtlCol="0">
            <a:spAutoFit/>
          </a:bodyPr>
          <a:lstStyle/>
          <a:p>
            <a:pPr marL="457200" indent="-457200" algn="just">
              <a:buFont typeface="Wingdings" pitchFamily="2" charset="2"/>
              <a:buChar char="v"/>
            </a:pPr>
            <a:r>
              <a:rPr lang="en-US" sz="2400" b="1" dirty="0" err="1" smtClean="0">
                <a:solidFill>
                  <a:schemeClr val="tx1"/>
                </a:solidFill>
                <a:latin typeface="Times New Roman" pitchFamily="18" charset="0"/>
                <a:cs typeface="Times New Roman" pitchFamily="18" charset="0"/>
              </a:rPr>
              <a:t>Nguyên</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tắc</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hạch</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toán</a:t>
            </a:r>
            <a:r>
              <a:rPr lang="en-US" sz="2400" b="1" dirty="0" smtClean="0">
                <a:solidFill>
                  <a:schemeClr val="tx1"/>
                </a:solidFill>
                <a:latin typeface="Times New Roman" pitchFamily="18" charset="0"/>
                <a:cs typeface="Times New Roman" pitchFamily="18" charset="0"/>
              </a:rPr>
              <a:t> TK 366</a:t>
            </a:r>
          </a:p>
          <a:p>
            <a:pPr algn="just"/>
            <a:r>
              <a:rPr lang="en-US" sz="2400" dirty="0" err="1" smtClean="0">
                <a:solidFill>
                  <a:schemeClr val="tx1"/>
                </a:solidFill>
                <a:latin typeface="Times New Roman" pitchFamily="18" charset="0"/>
                <a:cs typeface="Times New Roman" pitchFamily="18" charset="0"/>
              </a:rPr>
              <a:t>Phản</a:t>
            </a:r>
            <a:r>
              <a:rPr lang="en-US" sz="2400" dirty="0" smtClean="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ánh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các</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khoản</a:t>
            </a:r>
            <a:r>
              <a:rPr lang="en-US" sz="2400" dirty="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kinh</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phí</a:t>
            </a:r>
            <a:r>
              <a:rPr lang="en-US" sz="2400" dirty="0" smtClean="0">
                <a:solidFill>
                  <a:schemeClr val="tx1"/>
                </a:solidFill>
                <a:latin typeface="Times New Roman" pitchFamily="18" charset="0"/>
                <a:cs typeface="Times New Roman" pitchFamily="18" charset="0"/>
              </a:rPr>
              <a:t> NSNN </a:t>
            </a:r>
            <a:r>
              <a:rPr lang="en-US" sz="2400" dirty="0" err="1" smtClean="0">
                <a:solidFill>
                  <a:schemeClr val="tx1"/>
                </a:solidFill>
                <a:latin typeface="Times New Roman" pitchFamily="18" charset="0"/>
                <a:cs typeface="Times New Roman" pitchFamily="18" charset="0"/>
              </a:rPr>
              <a:t>cấp</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kinh</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phí</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viện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trợ</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vay</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nợ</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phí</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lệ</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phí</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được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nhưng</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chưa</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được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ghi</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nhận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doanh</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ngay</a:t>
            </a:r>
            <a:r>
              <a:rPr lang="en-US" sz="2400" dirty="0" smtClean="0">
                <a:solidFill>
                  <a:schemeClr val="tx1"/>
                </a:solidFill>
                <a:latin typeface="Times New Roman" pitchFamily="18" charset="0"/>
                <a:cs typeface="Times New Roman" pitchFamily="18" charset="0"/>
              </a:rPr>
              <a:t> do </a:t>
            </a:r>
            <a:r>
              <a:rPr lang="en-US" sz="2400" dirty="0" err="1" smtClean="0">
                <a:solidFill>
                  <a:schemeClr val="tx1"/>
                </a:solidFill>
                <a:latin typeface="Times New Roman" pitchFamily="18" charset="0"/>
                <a:cs typeface="Times New Roman" pitchFamily="18" charset="0"/>
              </a:rPr>
              <a:t>khoản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này</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được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phân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bổ</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cho</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nhiều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kỳ</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tiếp</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theo</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mặc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dù</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đã</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được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quyết</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toán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với</a:t>
            </a:r>
            <a:r>
              <a:rPr lang="en-US" sz="2400" dirty="0" smtClean="0">
                <a:solidFill>
                  <a:schemeClr val="tx1"/>
                </a:solidFill>
                <a:latin typeface="Times New Roman" pitchFamily="18" charset="0"/>
                <a:cs typeface="Times New Roman" pitchFamily="18" charset="0"/>
              </a:rPr>
              <a:t> NSNN </a:t>
            </a:r>
            <a:r>
              <a:rPr lang="en-US" sz="2400" dirty="0" err="1" smtClean="0">
                <a:solidFill>
                  <a:schemeClr val="tx1"/>
                </a:solidFill>
                <a:latin typeface="Times New Roman" pitchFamily="18" charset="0"/>
                <a:cs typeface="Times New Roman" pitchFamily="18" charset="0"/>
              </a:rPr>
              <a:t>toàn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bộ</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số</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đã</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sử</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dụng</a:t>
            </a:r>
            <a:r>
              <a:rPr lang="en-US" sz="2400" dirty="0" smtClean="0">
                <a:solidFill>
                  <a:schemeClr val="tx1"/>
                </a:solidFill>
                <a:latin typeface="Times New Roman" pitchFamily="18" charset="0"/>
                <a:cs typeface="Times New Roman" pitchFamily="18" charset="0"/>
              </a:rPr>
              <a:t>.</a:t>
            </a:r>
          </a:p>
          <a:p>
            <a:pPr marL="514350" indent="-514350" algn="just">
              <a:buFont typeface="+mj-lt"/>
              <a:buAutoNum type="arabicPeriod"/>
            </a:pPr>
            <a:r>
              <a:rPr lang="en-US" sz="2400" dirty="0" err="1" smtClean="0">
                <a:solidFill>
                  <a:schemeClr val="tx1"/>
                </a:solidFill>
                <a:latin typeface="Times New Roman" pitchFamily="18" charset="0"/>
                <a:cs typeface="Times New Roman" pitchFamily="18" charset="0"/>
              </a:rPr>
              <a:t>Phát</a:t>
            </a:r>
            <a:r>
              <a:rPr lang="en-US" sz="2400" dirty="0" smtClean="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sinh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Có</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ghi</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nhận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các</a:t>
            </a:r>
            <a:r>
              <a:rPr lang="en-US" sz="2400" dirty="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khoản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đã</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nhận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trước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để</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đầu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tư</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mua</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sắm</a:t>
            </a:r>
            <a:r>
              <a:rPr lang="en-US" sz="2400" dirty="0" smtClean="0">
                <a:solidFill>
                  <a:schemeClr val="tx1"/>
                </a:solidFill>
                <a:latin typeface="Times New Roman" pitchFamily="18" charset="0"/>
                <a:cs typeface="Times New Roman" pitchFamily="18" charset="0"/>
              </a:rPr>
              <a:t> TSCĐ, NVL, CCDC </a:t>
            </a:r>
            <a:r>
              <a:rPr lang="en-US" sz="2400" dirty="0" err="1" smtClean="0">
                <a:solidFill>
                  <a:schemeClr val="tx1"/>
                </a:solidFill>
                <a:latin typeface="Times New Roman" pitchFamily="18" charset="0"/>
                <a:cs typeface="Times New Roman" pitchFamily="18" charset="0"/>
              </a:rPr>
              <a:t>nhập</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kho</a:t>
            </a:r>
            <a:endParaRPr lang="en-US" sz="2400" dirty="0" smtClean="0">
              <a:solidFill>
                <a:schemeClr val="tx1"/>
              </a:solidFill>
              <a:latin typeface="Times New Roman" pitchFamily="18" charset="0"/>
              <a:cs typeface="Times New Roman" pitchFamily="18" charset="0"/>
            </a:endParaRPr>
          </a:p>
          <a:p>
            <a:pPr marL="514350" indent="-514350" algn="just">
              <a:buFont typeface="+mj-lt"/>
              <a:buAutoNum type="arabicPeriod"/>
            </a:pPr>
            <a:r>
              <a:rPr lang="en-US" sz="2400" dirty="0" err="1">
                <a:solidFill>
                  <a:schemeClr val="tx1"/>
                </a:solidFill>
                <a:latin typeface="Times New Roman" pitchFamily="18" charset="0"/>
                <a:cs typeface="Times New Roman" pitchFamily="18" charset="0"/>
              </a:rPr>
              <a:t>P</a:t>
            </a:r>
            <a:r>
              <a:rPr lang="en-US" sz="2400" dirty="0" err="1" smtClean="0">
                <a:solidFill>
                  <a:schemeClr val="tx1"/>
                </a:solidFill>
                <a:latin typeface="Times New Roman" pitchFamily="18" charset="0"/>
                <a:cs typeface="Times New Roman" pitchFamily="18" charset="0"/>
              </a:rPr>
              <a:t>hát</a:t>
            </a:r>
            <a:r>
              <a:rPr lang="en-US" sz="2400" dirty="0" smtClean="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sinh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Nợ</a:t>
            </a:r>
            <a:r>
              <a:rPr lang="en-US" sz="2400" dirty="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kết</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chuyển</a:t>
            </a:r>
            <a:r>
              <a:rPr lang="en-US" sz="2400" dirty="0" smtClean="0">
                <a:solidFill>
                  <a:schemeClr val="tx1"/>
                </a:solidFill>
                <a:latin typeface="Times New Roman" pitchFamily="18" charset="0"/>
                <a:cs typeface="Times New Roman" pitchFamily="18" charset="0"/>
              </a:rPr>
              <a:t> sang </a:t>
            </a:r>
            <a:r>
              <a:rPr lang="en-US" sz="2400" dirty="0" err="1" smtClean="0">
                <a:solidFill>
                  <a:schemeClr val="tx1"/>
                </a:solidFill>
                <a:latin typeface="Times New Roman" pitchFamily="18" charset="0"/>
                <a:cs typeface="Times New Roman" pitchFamily="18" charset="0"/>
              </a:rPr>
              <a:t>doanh</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số</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hao</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mòn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khấu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hao</a:t>
            </a:r>
            <a:r>
              <a:rPr lang="en-US" sz="2400" dirty="0" smtClean="0">
                <a:solidFill>
                  <a:schemeClr val="tx1"/>
                </a:solidFill>
                <a:latin typeface="Times New Roman" pitchFamily="18" charset="0"/>
                <a:cs typeface="Times New Roman" pitchFamily="18" charset="0"/>
              </a:rPr>
              <a:t> TSCĐ </a:t>
            </a:r>
            <a:r>
              <a:rPr lang="en-US" sz="2400" dirty="0" err="1" smtClean="0">
                <a:solidFill>
                  <a:schemeClr val="tx1"/>
                </a:solidFill>
                <a:latin typeface="Times New Roman" pitchFamily="18" charset="0"/>
                <a:cs typeface="Times New Roman" pitchFamily="18" charset="0"/>
              </a:rPr>
              <a:t>vào</a:t>
            </a:r>
            <a:r>
              <a:rPr lang="en-US" sz="2400" dirty="0" smtClean="0">
                <a:solidFill>
                  <a:schemeClr val="tx1"/>
                </a:solidFill>
                <a:latin typeface="Times New Roman" pitchFamily="18" charset="0"/>
                <a:cs typeface="Times New Roman" pitchFamily="18" charset="0"/>
              </a:rPr>
              <a:t> chi </a:t>
            </a:r>
            <a:r>
              <a:rPr lang="en-US" sz="2400" dirty="0" err="1" smtClean="0">
                <a:solidFill>
                  <a:schemeClr val="tx1"/>
                </a:solidFill>
                <a:latin typeface="Times New Roman" pitchFamily="18" charset="0"/>
                <a:cs typeface="Times New Roman" pitchFamily="18" charset="0"/>
              </a:rPr>
              <a:t>phí</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hoặc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giá</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trị</a:t>
            </a:r>
            <a:r>
              <a:rPr lang="en-US" sz="2400" dirty="0" smtClean="0">
                <a:solidFill>
                  <a:schemeClr val="tx1"/>
                </a:solidFill>
                <a:latin typeface="Times New Roman" pitchFamily="18" charset="0"/>
                <a:cs typeface="Times New Roman" pitchFamily="18" charset="0"/>
              </a:rPr>
              <a:t> NVL, CCDC </a:t>
            </a:r>
            <a:r>
              <a:rPr lang="en-US" sz="2400" dirty="0" err="1" smtClean="0">
                <a:solidFill>
                  <a:schemeClr val="tx1"/>
                </a:solidFill>
                <a:latin typeface="Times New Roman" pitchFamily="18" charset="0"/>
                <a:cs typeface="Times New Roman" pitchFamily="18" charset="0"/>
              </a:rPr>
              <a:t>xuất</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ra</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sử</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dụng</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luôn</a:t>
            </a:r>
            <a:endParaRPr lang="en-US" sz="2400" dirty="0" smtClean="0">
              <a:solidFill>
                <a:schemeClr val="tx1"/>
              </a:solidFill>
              <a:latin typeface="Times New Roman" pitchFamily="18" charset="0"/>
              <a:cs typeface="Times New Roman" pitchFamily="18" charset="0"/>
            </a:endParaRPr>
          </a:p>
          <a:p>
            <a:pPr marL="342900" indent="-342900" algn="just"/>
            <a:endParaRPr lang="en-US" sz="2400" dirty="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6142707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200025"/>
            <a:ext cx="9030493" cy="685800"/>
          </a:xfrm>
        </p:spPr>
        <p:txBody>
          <a:bodyPr/>
          <a:lstStyle/>
          <a:p>
            <a:r>
              <a:rPr lang="en-US" sz="2800" dirty="0" smtClean="0">
                <a:latin typeface="Times New Roman" pitchFamily="18" charset="0"/>
                <a:cs typeface="Times New Roman" pitchFamily="18" charset="0"/>
              </a:rPr>
              <a:t>TÀI KHOẢN 366 – CÁC KHOẢN NHẬN TRƯỚC CHƯA GHI THU</a:t>
            </a:r>
            <a:endParaRPr lang="en-US" sz="2800" dirty="0">
              <a:latin typeface="Times New Roman" pitchFamily="18" charset="0"/>
              <a:cs typeface="Times New Roman" pitchFamily="18" charset="0"/>
            </a:endParaRPr>
          </a:p>
        </p:txBody>
      </p:sp>
      <p:sp>
        <p:nvSpPr>
          <p:cNvPr id="4" name="TextBox 3"/>
          <p:cNvSpPr txBox="1"/>
          <p:nvPr/>
        </p:nvSpPr>
        <p:spPr>
          <a:xfrm>
            <a:off x="1075531" y="1419225"/>
            <a:ext cx="7696200" cy="1384995"/>
          </a:xfrm>
          <a:prstGeom prst="rect">
            <a:avLst/>
          </a:prstGeom>
          <a:noFill/>
        </p:spPr>
        <p:txBody>
          <a:bodyPr wrap="square" rtlCol="0">
            <a:spAutoFit/>
          </a:bodyPr>
          <a:lstStyle/>
          <a:p>
            <a:pPr marL="457200" indent="-457200" algn="just">
              <a:buFont typeface="Wingdings" pitchFamily="2" charset="2"/>
              <a:buChar char="v"/>
            </a:pPr>
            <a:r>
              <a:rPr lang="en-US" sz="2800" b="1" dirty="0" err="1" smtClean="0">
                <a:solidFill>
                  <a:schemeClr val="tx1"/>
                </a:solidFill>
                <a:latin typeface="Times New Roman" pitchFamily="18" charset="0"/>
                <a:cs typeface="Times New Roman" pitchFamily="18" charset="0"/>
              </a:rPr>
              <a:t>Các</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điểm</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thay</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đổi</a:t>
            </a:r>
            <a:r>
              <a:rPr lang="en-US" sz="2800" b="1" dirty="0" smtClean="0">
                <a:solidFill>
                  <a:schemeClr val="tx1"/>
                </a:solidFill>
                <a:latin typeface="Times New Roman" pitchFamily="18" charset="0"/>
                <a:cs typeface="Times New Roman" pitchFamily="18" charset="0"/>
              </a:rPr>
              <a:t> so </a:t>
            </a:r>
            <a:r>
              <a:rPr lang="en-US" sz="2800" b="1" dirty="0" err="1" smtClean="0">
                <a:solidFill>
                  <a:schemeClr val="tx1"/>
                </a:solidFill>
                <a:latin typeface="Times New Roman" pitchFamily="18" charset="0"/>
                <a:cs typeface="Times New Roman" pitchFamily="18" charset="0"/>
              </a:rPr>
              <a:t>với</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chế</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độ</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kế</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toán</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cũ</a:t>
            </a:r>
            <a:r>
              <a:rPr lang="en-US" sz="2800" b="1" dirty="0" smtClean="0">
                <a:solidFill>
                  <a:schemeClr val="tx1"/>
                </a:solidFill>
                <a:latin typeface="Times New Roman" pitchFamily="18" charset="0"/>
                <a:cs typeface="Times New Roman" pitchFamily="18" charset="0"/>
              </a:rPr>
              <a:t>:</a:t>
            </a:r>
          </a:p>
          <a:p>
            <a:pPr marL="342900" indent="-342900" algn="just">
              <a:buFont typeface="+mj-lt"/>
              <a:buAutoNum type="arabicPeriod"/>
            </a:pPr>
            <a:endParaRPr lang="en-US" sz="2800" dirty="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800" dirty="0">
              <a:solidFill>
                <a:schemeClr val="tx1"/>
              </a:solidFill>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9331" y="2257425"/>
            <a:ext cx="9886532" cy="19993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105875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a:latin typeface="Times New Roman" pitchFamily="18" charset="0"/>
                <a:cs typeface="Times New Roman" pitchFamily="18" charset="0"/>
              </a:rPr>
              <a:t>TÀI KHOẢN </a:t>
            </a:r>
            <a:r>
              <a:rPr lang="en-US" dirty="0" smtClean="0">
                <a:latin typeface="Times New Roman" pitchFamily="18" charset="0"/>
                <a:cs typeface="Times New Roman" pitchFamily="18" charset="0"/>
              </a:rPr>
              <a:t>137 – TẠM CHI</a:t>
            </a:r>
            <a:endParaRPr lang="en-US" dirty="0">
              <a:latin typeface="Times New Roman" pitchFamily="18" charset="0"/>
              <a:cs typeface="Times New Roman" pitchFamily="18" charset="0"/>
            </a:endParaRPr>
          </a:p>
        </p:txBody>
      </p:sp>
      <p:sp>
        <p:nvSpPr>
          <p:cNvPr id="4" name="TextBox 3"/>
          <p:cNvSpPr txBox="1"/>
          <p:nvPr/>
        </p:nvSpPr>
        <p:spPr>
          <a:xfrm>
            <a:off x="542131" y="1419225"/>
            <a:ext cx="9144000" cy="5570756"/>
          </a:xfrm>
          <a:prstGeom prst="rect">
            <a:avLst/>
          </a:prstGeom>
          <a:noFill/>
        </p:spPr>
        <p:txBody>
          <a:bodyPr wrap="square" rtlCol="0">
            <a:spAutoFit/>
          </a:bodyPr>
          <a:lstStyle/>
          <a:p>
            <a:pPr marL="457200" lvl="0" indent="-457200" algn="just">
              <a:buFont typeface="Wingdings" pitchFamily="2" charset="2"/>
              <a:buChar char="v"/>
            </a:pPr>
            <a:r>
              <a:rPr lang="en-US" sz="2800" b="1" dirty="0" err="1" smtClean="0">
                <a:solidFill>
                  <a:schemeClr val="tx1"/>
                </a:solidFill>
                <a:latin typeface="Times New Roman" pitchFamily="18" charset="0"/>
                <a:cs typeface="Times New Roman" pitchFamily="18" charset="0"/>
              </a:rPr>
              <a:t>Tài</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khoản</a:t>
            </a:r>
            <a:r>
              <a:rPr lang="en-US" sz="2800" b="1" dirty="0" smtClean="0">
                <a:solidFill>
                  <a:schemeClr val="tx1"/>
                </a:solidFill>
                <a:latin typeface="Times New Roman" pitchFamily="18" charset="0"/>
                <a:cs typeface="Times New Roman" pitchFamily="18" charset="0"/>
              </a:rPr>
              <a:t> 137-Tạm chi </a:t>
            </a:r>
            <a:r>
              <a:rPr lang="en-US" sz="2800" b="1" dirty="0" err="1" smtClean="0">
                <a:solidFill>
                  <a:schemeClr val="tx1"/>
                </a:solidFill>
                <a:latin typeface="Times New Roman" pitchFamily="18" charset="0"/>
                <a:cs typeface="Times New Roman" pitchFamily="18" charset="0"/>
              </a:rPr>
              <a:t>có</a:t>
            </a:r>
            <a:r>
              <a:rPr lang="en-US" sz="2800" b="1" dirty="0" smtClean="0">
                <a:solidFill>
                  <a:schemeClr val="tx1"/>
                </a:solidFill>
                <a:latin typeface="Times New Roman" pitchFamily="18" charset="0"/>
                <a:cs typeface="Times New Roman" pitchFamily="18" charset="0"/>
              </a:rPr>
              <a:t> 3 </a:t>
            </a:r>
            <a:r>
              <a:rPr lang="en-US" sz="2800" b="1" dirty="0" err="1" smtClean="0">
                <a:solidFill>
                  <a:schemeClr val="tx1"/>
                </a:solidFill>
                <a:latin typeface="Times New Roman" pitchFamily="18" charset="0"/>
                <a:cs typeface="Times New Roman" pitchFamily="18" charset="0"/>
              </a:rPr>
              <a:t>tài</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khoản</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cấp</a:t>
            </a:r>
            <a:r>
              <a:rPr lang="en-US" sz="2800" b="1" dirty="0" smtClean="0">
                <a:solidFill>
                  <a:schemeClr val="tx1"/>
                </a:solidFill>
                <a:latin typeface="Times New Roman" pitchFamily="18" charset="0"/>
                <a:cs typeface="Times New Roman" pitchFamily="18" charset="0"/>
              </a:rPr>
              <a:t> 2:</a:t>
            </a:r>
          </a:p>
          <a:p>
            <a:pPr marL="514350" lvl="0" indent="-514350" algn="just">
              <a:buFont typeface="+mj-lt"/>
              <a:buAutoNum type="arabicPeriod"/>
            </a:pPr>
            <a:r>
              <a:rPr lang="en-US" sz="2800" dirty="0" smtClean="0">
                <a:solidFill>
                  <a:schemeClr val="tx1"/>
                </a:solidFill>
                <a:latin typeface="Times New Roman" pitchFamily="18" charset="0"/>
                <a:cs typeface="Times New Roman" pitchFamily="18" charset="0"/>
              </a:rPr>
              <a:t>TK 1371: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bổ</a:t>
            </a:r>
            <a:r>
              <a:rPr lang="en-US" sz="2800" dirty="0" smtClean="0">
                <a:solidFill>
                  <a:schemeClr val="tx1"/>
                </a:solidFill>
                <a:latin typeface="Times New Roman" pitchFamily="18" charset="0"/>
                <a:cs typeface="Times New Roman" pitchFamily="18" charset="0"/>
              </a:rPr>
              <a:t> sung </a:t>
            </a:r>
            <a:r>
              <a:rPr lang="en-US" sz="2800" dirty="0" err="1" smtClean="0">
                <a:solidFill>
                  <a:schemeClr val="tx1"/>
                </a:solidFill>
                <a:latin typeface="Times New Roman" pitchFamily="18" charset="0"/>
                <a:cs typeface="Times New Roman" pitchFamily="18" charset="0"/>
              </a:rPr>
              <a:t>thu</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nhập</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dùng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để</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phản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ánh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bổ</a:t>
            </a:r>
            <a:r>
              <a:rPr lang="en-US" sz="2800" dirty="0" smtClean="0">
                <a:solidFill>
                  <a:schemeClr val="tx1"/>
                </a:solidFill>
                <a:latin typeface="Times New Roman" pitchFamily="18" charset="0"/>
                <a:cs typeface="Times New Roman" pitchFamily="18" charset="0"/>
              </a:rPr>
              <a:t> sung </a:t>
            </a:r>
            <a:r>
              <a:rPr lang="en-US" sz="2800" dirty="0" err="1" smtClean="0">
                <a:solidFill>
                  <a:schemeClr val="tx1"/>
                </a:solidFill>
                <a:latin typeface="Times New Roman" pitchFamily="18" charset="0"/>
                <a:cs typeface="Times New Roman" pitchFamily="18" charset="0"/>
              </a:rPr>
              <a:t>thu</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nhập</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phát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sinh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trong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kỳ</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và</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việc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thanh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toán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này</a:t>
            </a:r>
            <a:endParaRPr lang="en-US" sz="2800" dirty="0">
              <a:solidFill>
                <a:schemeClr val="tx1"/>
              </a:solidFill>
              <a:latin typeface="Times New Roman" pitchFamily="18" charset="0"/>
              <a:cs typeface="Times New Roman" pitchFamily="18" charset="0"/>
            </a:endParaRPr>
          </a:p>
          <a:p>
            <a:pPr marL="514350" lvl="0" indent="-514350" algn="just">
              <a:buFont typeface="+mj-lt"/>
              <a:buAutoNum type="arabicPeriod"/>
            </a:pPr>
            <a:r>
              <a:rPr lang="en-US" sz="2800" dirty="0">
                <a:solidFill>
                  <a:schemeClr val="tx1"/>
                </a:solidFill>
                <a:latin typeface="Times New Roman" pitchFamily="18" charset="0"/>
                <a:cs typeface="Times New Roman" pitchFamily="18" charset="0"/>
              </a:rPr>
              <a:t>TK </a:t>
            </a:r>
            <a:r>
              <a:rPr lang="en-US" sz="2800" dirty="0" smtClean="0">
                <a:solidFill>
                  <a:schemeClr val="tx1"/>
                </a:solidFill>
                <a:latin typeface="Times New Roman" pitchFamily="18" charset="0"/>
                <a:cs typeface="Times New Roman" pitchFamily="18" charset="0"/>
              </a:rPr>
              <a:t>1374: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từ</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dự</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toán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ứng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trước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dùng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để</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phản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ánh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từ</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dự</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toán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ứng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trước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cho</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năm</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sau</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và</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việc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thanh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toán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đó</a:t>
            </a:r>
            <a:endParaRPr lang="en-US" sz="2800" dirty="0" smtClean="0">
              <a:solidFill>
                <a:schemeClr val="tx1"/>
              </a:solidFill>
              <a:latin typeface="Times New Roman" pitchFamily="18" charset="0"/>
              <a:cs typeface="Times New Roman" pitchFamily="18" charset="0"/>
            </a:endParaRPr>
          </a:p>
          <a:p>
            <a:pPr marL="514350" lvl="0" indent="-514350" algn="just">
              <a:buFont typeface="+mj-lt"/>
              <a:buAutoNum type="arabicPeriod"/>
            </a:pPr>
            <a:r>
              <a:rPr lang="en-US" sz="2800" dirty="0" smtClean="0">
                <a:solidFill>
                  <a:schemeClr val="tx1"/>
                </a:solidFill>
                <a:latin typeface="Times New Roman" pitchFamily="18" charset="0"/>
                <a:cs typeface="Times New Roman" pitchFamily="18" charset="0"/>
              </a:rPr>
              <a:t>TK 1378: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khác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dùng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để</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phản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ánh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khác</a:t>
            </a:r>
            <a:r>
              <a:rPr lang="en-US" sz="2800" dirty="0" smtClean="0">
                <a:solidFill>
                  <a:schemeClr val="tx1"/>
                </a:solidFill>
                <a:latin typeface="Times New Roman" pitchFamily="18" charset="0"/>
                <a:cs typeface="Times New Roman" pitchFamily="18" charset="0"/>
              </a:rPr>
              <a:t> (VD: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từ</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kinh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phí</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tiết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kiệm</a:t>
            </a:r>
            <a:r>
              <a:rPr lang="en-US" sz="2800" dirty="0" smtClean="0">
                <a:solidFill>
                  <a:schemeClr val="tx1"/>
                </a:solidFill>
                <a:latin typeface="Times New Roman" pitchFamily="18" charset="0"/>
                <a:cs typeface="Times New Roman" pitchFamily="18" charset="0"/>
              </a:rPr>
              <a:t>,…)</a:t>
            </a:r>
            <a:r>
              <a:rPr lang="en-US" sz="2800" dirty="0" err="1" smtClean="0">
                <a:solidFill>
                  <a:schemeClr val="tx1"/>
                </a:solidFill>
                <a:latin typeface="Times New Roman" pitchFamily="18" charset="0"/>
                <a:cs typeface="Times New Roman" pitchFamily="18" charset="0"/>
              </a:rPr>
              <a:t>và</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việc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thanh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toán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các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a:t>
            </a:r>
            <a:r>
              <a:rPr lang="en-US" sz="2800" smtClean="0">
                <a:solidFill>
                  <a:schemeClr val="tx1"/>
                </a:solidFill>
                <a:latin typeface="Times New Roman" pitchFamily="18" charset="0"/>
                <a:cs typeface="Times New Roman" pitchFamily="18" charset="0"/>
              </a:rPr>
              <a:t>chi này</a:t>
            </a:r>
          </a:p>
          <a:p>
            <a:pPr marL="514350" lvl="0" indent="-514350" algn="just"/>
            <a:r>
              <a:rPr lang="en-US" sz="2800" b="1" i="1" smtClean="0">
                <a:solidFill>
                  <a:schemeClr val="tx1"/>
                </a:solidFill>
                <a:latin typeface="Times New Roman" pitchFamily="18" charset="0"/>
                <a:cs typeface="Times New Roman" pitchFamily="18" charset="0"/>
              </a:rPr>
              <a:t>=&gt; Đây là tài khoản mới so với chế độ kế toán cũ</a:t>
            </a:r>
            <a:endParaRPr lang="en-US" sz="2800" b="1" i="1" dirty="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15895474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276225"/>
            <a:ext cx="9030493" cy="533400"/>
          </a:xfrm>
        </p:spPr>
        <p:txBody>
          <a:bodyPr/>
          <a:lstStyle/>
          <a:p>
            <a:r>
              <a:rPr lang="en-US" dirty="0">
                <a:latin typeface="Times New Roman" pitchFamily="18" charset="0"/>
                <a:cs typeface="Times New Roman" pitchFamily="18" charset="0"/>
              </a:rPr>
              <a:t>TÀI KHOẢN 008 - DỰ TOÁN CHI HOẠT ĐỘNG</a:t>
            </a:r>
          </a:p>
        </p:txBody>
      </p:sp>
      <p:sp>
        <p:nvSpPr>
          <p:cNvPr id="4" name="TextBox 3"/>
          <p:cNvSpPr txBox="1"/>
          <p:nvPr/>
        </p:nvSpPr>
        <p:spPr>
          <a:xfrm>
            <a:off x="542131" y="1038225"/>
            <a:ext cx="8763000" cy="1938992"/>
          </a:xfrm>
          <a:prstGeom prst="rect">
            <a:avLst/>
          </a:prstGeom>
          <a:noFill/>
        </p:spPr>
        <p:txBody>
          <a:bodyPr wrap="square" rtlCol="0">
            <a:spAutoFit/>
          </a:bodyPr>
          <a:lstStyle/>
          <a:p>
            <a:pPr algn="just"/>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008-Dự </a:t>
            </a:r>
            <a:r>
              <a:rPr lang="en-US" sz="2400" i="1" dirty="0" err="1" smtClean="0">
                <a:solidFill>
                  <a:schemeClr val="tx1"/>
                </a:solidFill>
                <a:latin typeface="Times New Roman" pitchFamily="18" charset="0"/>
                <a:cs typeface="Times New Roman" pitchFamily="18" charset="0"/>
              </a:rPr>
              <a:t>toán</a:t>
            </a:r>
            <a:r>
              <a:rPr lang="en-US" sz="2400" i="1" dirty="0" smtClean="0">
                <a:solidFill>
                  <a:schemeClr val="tx1"/>
                </a:solidFill>
                <a:latin typeface="Times New Roman" pitchFamily="18" charset="0"/>
                <a:cs typeface="Times New Roman" pitchFamily="18" charset="0"/>
              </a:rPr>
              <a:t> chi </a:t>
            </a:r>
            <a:r>
              <a:rPr lang="en-US" sz="2400" i="1" dirty="0" err="1" smtClean="0">
                <a:solidFill>
                  <a:schemeClr val="tx1"/>
                </a:solidFill>
                <a:latin typeface="Times New Roman" pitchFamily="18" charset="0"/>
                <a:cs typeface="Times New Roman" pitchFamily="18" charset="0"/>
              </a:rPr>
              <a:t>hoạt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động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dùng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để</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phản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ánh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số</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dự</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toán</a:t>
            </a:r>
            <a:r>
              <a:rPr lang="en-US" sz="2400" i="1" dirty="0" smtClean="0">
                <a:solidFill>
                  <a:schemeClr val="tx1"/>
                </a:solidFill>
                <a:latin typeface="Times New Roman" pitchFamily="18" charset="0"/>
                <a:cs typeface="Times New Roman" pitchFamily="18" charset="0"/>
              </a:rPr>
              <a:t> chi </a:t>
            </a:r>
            <a:r>
              <a:rPr lang="en-US" sz="2400" i="1" dirty="0" err="1" smtClean="0">
                <a:solidFill>
                  <a:schemeClr val="tx1"/>
                </a:solidFill>
                <a:latin typeface="Times New Roman" pitchFamily="18" charset="0"/>
                <a:cs typeface="Times New Roman" pitchFamily="18" charset="0"/>
              </a:rPr>
              <a:t>hoạt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động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được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cấp</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có</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thẩm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quyền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giao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và</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việc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rút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dự</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toán</a:t>
            </a:r>
            <a:r>
              <a:rPr lang="en-US" sz="2400" i="1" dirty="0" smtClean="0">
                <a:solidFill>
                  <a:schemeClr val="tx1"/>
                </a:solidFill>
                <a:latin typeface="Times New Roman" pitchFamily="18" charset="0"/>
                <a:cs typeface="Times New Roman" pitchFamily="18" charset="0"/>
              </a:rPr>
              <a:t> chi </a:t>
            </a:r>
            <a:r>
              <a:rPr lang="en-US" sz="2400" i="1" dirty="0" err="1" smtClean="0">
                <a:solidFill>
                  <a:schemeClr val="tx1"/>
                </a:solidFill>
                <a:latin typeface="Times New Roman" pitchFamily="18" charset="0"/>
                <a:cs typeface="Times New Roman" pitchFamily="18" charset="0"/>
              </a:rPr>
              <a:t>hoạt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động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ra</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sử</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dụng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bao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gồm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các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con </a:t>
            </a:r>
            <a:r>
              <a:rPr lang="en-US" sz="2400" i="1" dirty="0" err="1" smtClean="0">
                <a:solidFill>
                  <a:schemeClr val="tx1"/>
                </a:solidFill>
                <a:latin typeface="Times New Roman" pitchFamily="18" charset="0"/>
                <a:cs typeface="Times New Roman" pitchFamily="18" charset="0"/>
              </a:rPr>
              <a:t>như</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sau</a:t>
            </a:r>
            <a:r>
              <a:rPr lang="en-US" sz="2400" i="1" dirty="0" smtClean="0">
                <a:solidFill>
                  <a:schemeClr val="tx1"/>
                </a:solidFill>
                <a:latin typeface="Times New Roman" pitchFamily="18" charset="0"/>
                <a:cs typeface="Times New Roman" pitchFamily="18" charset="0"/>
              </a:rPr>
              <a:t>:</a:t>
            </a:r>
            <a:endParaRPr lang="en-US" sz="2400" i="1"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1532731" y="2562225"/>
          <a:ext cx="7239000" cy="4114800"/>
        </p:xfrm>
        <a:graphic>
          <a:graphicData uri="http://schemas.openxmlformats.org/drawingml/2006/table">
            <a:tbl>
              <a:tblPr>
                <a:tableStyleId>{21E4AEA4-8DFA-4A89-87EB-49C32662AFE0}</a:tableStyleId>
              </a:tblPr>
              <a:tblGrid>
                <a:gridCol w="1024407">
                  <a:extLst>
                    <a:ext uri="{9D8B030D-6E8A-4147-A177-3AD203B41FA5}">
                      <a16:colId xmlns:a16="http://schemas.microsoft.com/office/drawing/2014/main" xmlns="" val="20000"/>
                    </a:ext>
                  </a:extLst>
                </a:gridCol>
                <a:gridCol w="1439157">
                  <a:extLst>
                    <a:ext uri="{9D8B030D-6E8A-4147-A177-3AD203B41FA5}">
                      <a16:colId xmlns:a16="http://schemas.microsoft.com/office/drawing/2014/main" xmlns="" val="20001"/>
                    </a:ext>
                  </a:extLst>
                </a:gridCol>
                <a:gridCol w="4775436">
                  <a:extLst>
                    <a:ext uri="{9D8B030D-6E8A-4147-A177-3AD203B41FA5}">
                      <a16:colId xmlns:a16="http://schemas.microsoft.com/office/drawing/2014/main" xmlns="" val="20002"/>
                    </a:ext>
                  </a:extLst>
                </a:gridCol>
              </a:tblGrid>
              <a:tr h="0">
                <a:tc>
                  <a:txBody>
                    <a:bodyPr/>
                    <a:lstStyle/>
                    <a:p>
                      <a:pPr marL="0" marR="0" algn="ctr">
                        <a:spcBef>
                          <a:spcPts val="600"/>
                        </a:spcBef>
                        <a:spcAft>
                          <a:spcPts val="0"/>
                        </a:spcAft>
                      </a:pPr>
                      <a:r>
                        <a:rPr lang="vi-VN" sz="1800" b="1">
                          <a:latin typeface="Times New Roman" pitchFamily="18" charset="0"/>
                          <a:cs typeface="Times New Roman" pitchFamily="18" charset="0"/>
                        </a:rPr>
                        <a:t>008</a:t>
                      </a:r>
                      <a:endParaRPr lang="en-US" sz="1800" b="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endParaRPr lang="en-US" sz="1800" b="1">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1800" b="1">
                          <a:latin typeface="Times New Roman" pitchFamily="18" charset="0"/>
                          <a:cs typeface="Times New Roman" pitchFamily="18" charset="0"/>
                        </a:rPr>
                        <a:t>Dự toán chi hoạt động</a:t>
                      </a:r>
                      <a:endParaRPr lang="en-US" sz="1800" b="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0"/>
                  </a:ext>
                </a:extLst>
              </a:tr>
              <a:tr h="0">
                <a:tc>
                  <a:txBody>
                    <a:bodyPr/>
                    <a:lstStyle/>
                    <a:p>
                      <a:pPr marL="0" marR="0" algn="ctr">
                        <a:spcBef>
                          <a:spcPts val="600"/>
                        </a:spcBef>
                        <a:spcAft>
                          <a:spcPts val="0"/>
                        </a:spcAft>
                      </a:pPr>
                      <a:endParaRPr lang="vi-VN"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1800" i="1">
                          <a:latin typeface="Times New Roman" pitchFamily="18" charset="0"/>
                          <a:cs typeface="Times New Roman" pitchFamily="18" charset="0"/>
                        </a:rPr>
                        <a:t>0081</a:t>
                      </a:r>
                      <a:endParaRPr lang="en-US" sz="1800" i="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i="1">
                          <a:latin typeface="Times New Roman" pitchFamily="18" charset="0"/>
                          <a:cs typeface="Times New Roman" pitchFamily="18" charset="0"/>
                        </a:rPr>
                        <a:t>Năm trước</a:t>
                      </a:r>
                      <a:endParaRPr lang="en-US" sz="1800" i="1">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1"/>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ctr">
                        <a:spcBef>
                          <a:spcPts val="600"/>
                        </a:spcBef>
                        <a:spcAft>
                          <a:spcPts val="0"/>
                        </a:spcAft>
                      </a:pPr>
                      <a:r>
                        <a:rPr lang="vi-VN" sz="1800">
                          <a:latin typeface="Times New Roman" pitchFamily="18" charset="0"/>
                          <a:cs typeface="Times New Roman" pitchFamily="18" charset="0"/>
                        </a:rPr>
                        <a:t>00811</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Dự toán ch</a:t>
                      </a:r>
                      <a:r>
                        <a:rPr lang="en-US" sz="1800">
                          <a:latin typeface="Times New Roman" pitchFamily="18" charset="0"/>
                          <a:cs typeface="Times New Roman" pitchFamily="18" charset="0"/>
                        </a:rPr>
                        <a:t>i</a:t>
                      </a:r>
                      <a:r>
                        <a:rPr lang="vi-VN" sz="1800">
                          <a:latin typeface="Times New Roman" pitchFamily="18" charset="0"/>
                          <a:cs typeface="Times New Roman" pitchFamily="18" charset="0"/>
                        </a:rPr>
                        <a:t> thường xuyên</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2"/>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1800">
                          <a:latin typeface="Times New Roman" pitchFamily="18" charset="0"/>
                          <a:cs typeface="Times New Roman" pitchFamily="18" charset="0"/>
                        </a:rPr>
                        <a:t>00811</a:t>
                      </a:r>
                      <a:r>
                        <a:rPr lang="en-US" sz="1800">
                          <a:latin typeface="Times New Roman" pitchFamily="18" charset="0"/>
                          <a:cs typeface="Times New Roman" pitchFamily="18" charset="0"/>
                        </a:rPr>
                        <a:t>1</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Tạm ứng</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3"/>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1800">
                          <a:latin typeface="Times New Roman" pitchFamily="18" charset="0"/>
                          <a:cs typeface="Times New Roman" pitchFamily="18" charset="0"/>
                        </a:rPr>
                        <a:t>008112</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Thực chi</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4"/>
                  </a:ext>
                </a:extLst>
              </a:tr>
              <a:tr h="0">
                <a:tc>
                  <a:txBody>
                    <a:bodyPr/>
                    <a:lstStyle/>
                    <a:p>
                      <a:pPr marL="0" marR="0" algn="ctr">
                        <a:spcBef>
                          <a:spcPts val="600"/>
                        </a:spcBef>
                        <a:spcAft>
                          <a:spcPts val="0"/>
                        </a:spcAft>
                      </a:pPr>
                      <a:endParaRPr lang="vi-VN"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463550" marR="0" indent="0">
                        <a:spcBef>
                          <a:spcPts val="600"/>
                        </a:spcBef>
                        <a:spcAft>
                          <a:spcPts val="0"/>
                        </a:spcAft>
                      </a:pPr>
                      <a:r>
                        <a:rPr lang="vi-VN" sz="1800">
                          <a:latin typeface="Times New Roman" pitchFamily="18" charset="0"/>
                          <a:cs typeface="Times New Roman" pitchFamily="18" charset="0"/>
                        </a:rPr>
                        <a:t>00812</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Dự toán chi không thường xuyên</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5"/>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1800">
                          <a:latin typeface="Times New Roman" pitchFamily="18" charset="0"/>
                          <a:cs typeface="Times New Roman" pitchFamily="18" charset="0"/>
                        </a:rPr>
                        <a:t>008121</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Tạm ứng</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6"/>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1800">
                          <a:latin typeface="Times New Roman" pitchFamily="18" charset="0"/>
                          <a:cs typeface="Times New Roman" pitchFamily="18" charset="0"/>
                        </a:rPr>
                        <a:t>008122</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Thực chi</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7"/>
                  </a:ext>
                </a:extLst>
              </a:tr>
              <a:tr h="0">
                <a:tc>
                  <a:txBody>
                    <a:bodyPr/>
                    <a:lstStyle/>
                    <a:p>
                      <a:pPr marL="0" marR="0" algn="ctr">
                        <a:spcBef>
                          <a:spcPts val="600"/>
                        </a:spcBef>
                        <a:spcAft>
                          <a:spcPts val="0"/>
                        </a:spcAft>
                      </a:pPr>
                      <a:endParaRPr lang="vi-VN"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1800" i="1">
                          <a:latin typeface="Times New Roman" pitchFamily="18" charset="0"/>
                          <a:cs typeface="Times New Roman" pitchFamily="18" charset="0"/>
                        </a:rPr>
                        <a:t>0082</a:t>
                      </a:r>
                      <a:endParaRPr lang="en-US" sz="1800" i="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i="1">
                          <a:latin typeface="Times New Roman" pitchFamily="18" charset="0"/>
                          <a:cs typeface="Times New Roman" pitchFamily="18" charset="0"/>
                        </a:rPr>
                        <a:t>Năm nay</a:t>
                      </a:r>
                      <a:endParaRPr lang="en-US" sz="1800" i="1">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8"/>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ctr">
                        <a:spcBef>
                          <a:spcPts val="600"/>
                        </a:spcBef>
                        <a:spcAft>
                          <a:spcPts val="0"/>
                        </a:spcAft>
                      </a:pPr>
                      <a:r>
                        <a:rPr lang="vi-VN" sz="1800">
                          <a:latin typeface="Times New Roman" pitchFamily="18" charset="0"/>
                          <a:cs typeface="Times New Roman" pitchFamily="18" charset="0"/>
                        </a:rPr>
                        <a:t>00821</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Dự toán chi thường xuyên</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9"/>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1800">
                          <a:latin typeface="Times New Roman" pitchFamily="18" charset="0"/>
                          <a:cs typeface="Times New Roman" pitchFamily="18" charset="0"/>
                        </a:rPr>
                        <a:t>008211</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Tạm ứng</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10"/>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1800">
                          <a:latin typeface="Times New Roman" pitchFamily="18" charset="0"/>
                          <a:cs typeface="Times New Roman" pitchFamily="18" charset="0"/>
                        </a:rPr>
                        <a:t>008212</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Thực chi</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11"/>
                  </a:ext>
                </a:extLst>
              </a:tr>
              <a:tr h="0">
                <a:tc>
                  <a:txBody>
                    <a:bodyPr/>
                    <a:lstStyle/>
                    <a:p>
                      <a:pPr marL="0" marR="0" algn="ctr">
                        <a:spcBef>
                          <a:spcPts val="600"/>
                        </a:spcBef>
                        <a:spcAft>
                          <a:spcPts val="0"/>
                        </a:spcAft>
                      </a:pPr>
                      <a:endParaRPr lang="vi-VN"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463550" marR="0" indent="0">
                        <a:spcBef>
                          <a:spcPts val="600"/>
                        </a:spcBef>
                        <a:spcAft>
                          <a:spcPts val="0"/>
                        </a:spcAft>
                      </a:pPr>
                      <a:r>
                        <a:rPr lang="vi-VN" sz="1800">
                          <a:latin typeface="Times New Roman" pitchFamily="18" charset="0"/>
                          <a:cs typeface="Times New Roman" pitchFamily="18" charset="0"/>
                        </a:rPr>
                        <a:t>00822</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Dự toán chi không thường xuyên</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12"/>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1800">
                          <a:latin typeface="Times New Roman" pitchFamily="18" charset="0"/>
                          <a:cs typeface="Times New Roman" pitchFamily="18" charset="0"/>
                        </a:rPr>
                        <a:t>008221</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Tạm ứng</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13"/>
                  </a:ext>
                </a:extLst>
              </a:tr>
              <a:tr h="0">
                <a:tc>
                  <a:txBody>
                    <a:bodyPr/>
                    <a:lstStyle/>
                    <a:p>
                      <a:pPr marL="0" marR="0" algn="ctr">
                        <a:spcBef>
                          <a:spcPts val="600"/>
                        </a:spcBef>
                        <a:spcAft>
                          <a:spcPts val="0"/>
                        </a:spcAft>
                      </a:pPr>
                      <a:endParaRPr lang="en-US" sz="18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1800">
                          <a:latin typeface="Times New Roman" pitchFamily="18" charset="0"/>
                          <a:cs typeface="Times New Roman" pitchFamily="18" charset="0"/>
                        </a:rPr>
                        <a:t>008222</a:t>
                      </a:r>
                      <a:endParaRPr lang="en-US" sz="18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1800">
                          <a:latin typeface="Times New Roman" pitchFamily="18" charset="0"/>
                          <a:cs typeface="Times New Roman" pitchFamily="18" charset="0"/>
                        </a:rPr>
                        <a:t>Thực chi</a:t>
                      </a:r>
                      <a:endParaRPr lang="en-US" sz="18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14"/>
                  </a:ext>
                </a:extLst>
              </a:tr>
            </a:tbl>
          </a:graphicData>
        </a:graphic>
      </p:graphicFrame>
    </p:spTree>
    <p:extLst>
      <p:ext uri="{BB962C8B-B14F-4D97-AF65-F5344CB8AC3E}">
        <p14:creationId xmlns="" xmlns:p14="http://schemas.microsoft.com/office/powerpoint/2010/main" val="1855577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276225"/>
            <a:ext cx="9030493" cy="533400"/>
          </a:xfrm>
        </p:spPr>
        <p:txBody>
          <a:bodyPr/>
          <a:lstStyle/>
          <a:p>
            <a:r>
              <a:rPr lang="en-US" dirty="0">
                <a:latin typeface="Times New Roman" pitchFamily="18" charset="0"/>
                <a:cs typeface="Times New Roman" pitchFamily="18" charset="0"/>
              </a:rPr>
              <a:t>TÀI KHOẢN </a:t>
            </a:r>
            <a:r>
              <a:rPr lang="en-US" dirty="0" smtClean="0">
                <a:latin typeface="Times New Roman" pitchFamily="18" charset="0"/>
                <a:cs typeface="Times New Roman" pitchFamily="18" charset="0"/>
              </a:rPr>
              <a:t>009 </a:t>
            </a:r>
            <a:r>
              <a:rPr lang="en-US" dirty="0">
                <a:latin typeface="Times New Roman" pitchFamily="18" charset="0"/>
                <a:cs typeface="Times New Roman" pitchFamily="18" charset="0"/>
              </a:rPr>
              <a:t>- DỰ TOÁN </a:t>
            </a:r>
            <a:r>
              <a:rPr lang="en-US" dirty="0" smtClean="0">
                <a:latin typeface="Times New Roman" pitchFamily="18" charset="0"/>
                <a:cs typeface="Times New Roman" pitchFamily="18" charset="0"/>
              </a:rPr>
              <a:t>ĐẦU TƯ XDCB</a:t>
            </a:r>
            <a:endParaRPr lang="en-US" dirty="0">
              <a:latin typeface="Times New Roman" pitchFamily="18" charset="0"/>
              <a:cs typeface="Times New Roman" pitchFamily="18" charset="0"/>
            </a:endParaRPr>
          </a:p>
        </p:txBody>
      </p:sp>
      <p:sp>
        <p:nvSpPr>
          <p:cNvPr id="4" name="TextBox 3"/>
          <p:cNvSpPr txBox="1"/>
          <p:nvPr/>
        </p:nvSpPr>
        <p:spPr>
          <a:xfrm>
            <a:off x="542131" y="885826"/>
            <a:ext cx="9144000" cy="1938992"/>
          </a:xfrm>
          <a:prstGeom prst="rect">
            <a:avLst/>
          </a:prstGeom>
          <a:noFill/>
        </p:spPr>
        <p:txBody>
          <a:bodyPr wrap="square" rtlCol="0">
            <a:spAutoFit/>
          </a:bodyPr>
          <a:lstStyle/>
          <a:p>
            <a:pPr algn="just"/>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009-Dự </a:t>
            </a:r>
            <a:r>
              <a:rPr lang="en-US" sz="2400" i="1" dirty="0" err="1" smtClean="0">
                <a:solidFill>
                  <a:schemeClr val="tx1"/>
                </a:solidFill>
                <a:latin typeface="Times New Roman" pitchFamily="18" charset="0"/>
                <a:cs typeface="Times New Roman" pitchFamily="18" charset="0"/>
              </a:rPr>
              <a:t>toán</a:t>
            </a:r>
            <a:r>
              <a:rPr lang="en-US" sz="2400" i="1" dirty="0" smtClean="0">
                <a:solidFill>
                  <a:schemeClr val="tx1"/>
                </a:solidFill>
                <a:latin typeface="Times New Roman" pitchFamily="18" charset="0"/>
                <a:cs typeface="Times New Roman" pitchFamily="18" charset="0"/>
              </a:rPr>
              <a:t> chi </a:t>
            </a:r>
            <a:r>
              <a:rPr lang="en-US" sz="2400" i="1" dirty="0" err="1" smtClean="0">
                <a:solidFill>
                  <a:schemeClr val="tx1"/>
                </a:solidFill>
                <a:latin typeface="Times New Roman" pitchFamily="18" charset="0"/>
                <a:cs typeface="Times New Roman" pitchFamily="18" charset="0"/>
              </a:rPr>
              <a:t>hoạt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động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dùng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để</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phản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ánh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số</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dự</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toán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đầu</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tư</a:t>
            </a:r>
            <a:r>
              <a:rPr lang="en-US" sz="2400" i="1" dirty="0" smtClean="0">
                <a:solidFill>
                  <a:schemeClr val="tx1"/>
                </a:solidFill>
                <a:latin typeface="Times New Roman" pitchFamily="18" charset="0"/>
                <a:cs typeface="Times New Roman" pitchFamily="18" charset="0"/>
              </a:rPr>
              <a:t> XDCB </a:t>
            </a:r>
            <a:r>
              <a:rPr lang="en-US" sz="2400" i="1" dirty="0" err="1" smtClean="0">
                <a:solidFill>
                  <a:schemeClr val="tx1"/>
                </a:solidFill>
                <a:latin typeface="Times New Roman" pitchFamily="18" charset="0"/>
                <a:cs typeface="Times New Roman" pitchFamily="18" charset="0"/>
              </a:rPr>
              <a:t>được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cấp</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có</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thẩm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quyền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giao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và</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việc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rút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dự</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toán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đầu</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tư</a:t>
            </a:r>
            <a:r>
              <a:rPr lang="en-US" sz="2400" i="1" dirty="0" smtClean="0">
                <a:solidFill>
                  <a:schemeClr val="tx1"/>
                </a:solidFill>
                <a:latin typeface="Times New Roman" pitchFamily="18" charset="0"/>
                <a:cs typeface="Times New Roman" pitchFamily="18" charset="0"/>
              </a:rPr>
              <a:t> XDCB </a:t>
            </a:r>
            <a:r>
              <a:rPr lang="en-US" sz="2400" i="1" dirty="0" err="1" smtClean="0">
                <a:solidFill>
                  <a:schemeClr val="tx1"/>
                </a:solidFill>
                <a:latin typeface="Times New Roman" pitchFamily="18" charset="0"/>
                <a:cs typeface="Times New Roman" pitchFamily="18" charset="0"/>
              </a:rPr>
              <a:t>ra</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sử</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dụng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bao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gồm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các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con </a:t>
            </a:r>
            <a:r>
              <a:rPr lang="en-US" sz="2400" i="1" dirty="0" err="1" smtClean="0">
                <a:solidFill>
                  <a:schemeClr val="tx1"/>
                </a:solidFill>
                <a:latin typeface="Times New Roman" pitchFamily="18" charset="0"/>
                <a:cs typeface="Times New Roman" pitchFamily="18" charset="0"/>
              </a:rPr>
              <a:t>như</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sau</a:t>
            </a:r>
            <a:r>
              <a:rPr lang="en-US" sz="2400" i="1" dirty="0" smtClean="0">
                <a:solidFill>
                  <a:schemeClr val="tx1"/>
                </a:solidFill>
                <a:latin typeface="Times New Roman" pitchFamily="18" charset="0"/>
                <a:cs typeface="Times New Roman" pitchFamily="18" charset="0"/>
              </a:rPr>
              <a:t>:</a:t>
            </a:r>
            <a:endParaRPr lang="en-US" sz="2400" i="1"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p:txBody>
      </p:sp>
      <p:graphicFrame>
        <p:nvGraphicFramePr>
          <p:cNvPr id="6" name="Table 5"/>
          <p:cNvGraphicFramePr>
            <a:graphicFrameLocks noGrp="1"/>
          </p:cNvGraphicFramePr>
          <p:nvPr/>
        </p:nvGraphicFramePr>
        <p:xfrm>
          <a:off x="1380331" y="2714625"/>
          <a:ext cx="7778221" cy="3351198"/>
        </p:xfrm>
        <a:graphic>
          <a:graphicData uri="http://schemas.openxmlformats.org/drawingml/2006/table">
            <a:tbl>
              <a:tblPr>
                <a:tableStyleId>{21E4AEA4-8DFA-4A89-87EB-49C32662AFE0}</a:tableStyleId>
              </a:tblPr>
              <a:tblGrid>
                <a:gridCol w="1100714">
                  <a:extLst>
                    <a:ext uri="{9D8B030D-6E8A-4147-A177-3AD203B41FA5}">
                      <a16:colId xmlns:a16="http://schemas.microsoft.com/office/drawing/2014/main" xmlns="" val="20000"/>
                    </a:ext>
                  </a:extLst>
                </a:gridCol>
                <a:gridCol w="1061811">
                  <a:extLst>
                    <a:ext uri="{9D8B030D-6E8A-4147-A177-3AD203B41FA5}">
                      <a16:colId xmlns:a16="http://schemas.microsoft.com/office/drawing/2014/main" xmlns="" val="20001"/>
                    </a:ext>
                  </a:extLst>
                </a:gridCol>
                <a:gridCol w="5615696">
                  <a:extLst>
                    <a:ext uri="{9D8B030D-6E8A-4147-A177-3AD203B41FA5}">
                      <a16:colId xmlns:a16="http://schemas.microsoft.com/office/drawing/2014/main" xmlns="" val="20002"/>
                    </a:ext>
                  </a:extLst>
                </a:gridCol>
              </a:tblGrid>
              <a:tr h="348114">
                <a:tc>
                  <a:txBody>
                    <a:bodyPr/>
                    <a:lstStyle/>
                    <a:p>
                      <a:pPr marL="0" marR="0" algn="ctr">
                        <a:spcBef>
                          <a:spcPts val="600"/>
                        </a:spcBef>
                        <a:spcAft>
                          <a:spcPts val="0"/>
                        </a:spcAft>
                      </a:pPr>
                      <a:r>
                        <a:rPr lang="vi-VN" sz="2000" b="1">
                          <a:latin typeface="Times New Roman" pitchFamily="18" charset="0"/>
                          <a:cs typeface="Times New Roman" pitchFamily="18" charset="0"/>
                        </a:rPr>
                        <a:t>009</a:t>
                      </a:r>
                      <a:endParaRPr lang="en-US" sz="2000" b="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endParaRPr lang="en-US" sz="2000" b="1">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b="1">
                          <a:latin typeface="Times New Roman" pitchFamily="18" charset="0"/>
                          <a:cs typeface="Times New Roman" pitchFamily="18" charset="0"/>
                        </a:rPr>
                        <a:t>Dự toán đầu tư XDCB</a:t>
                      </a:r>
                      <a:endParaRPr lang="en-US" sz="2000" b="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0"/>
                  </a:ext>
                </a:extLst>
              </a:tr>
              <a:tr h="290095">
                <a:tc>
                  <a:txBody>
                    <a:bodyPr/>
                    <a:lstStyle/>
                    <a:p>
                      <a:pPr marL="0" marR="0" algn="ctr">
                        <a:spcBef>
                          <a:spcPts val="600"/>
                        </a:spcBef>
                        <a:spcAft>
                          <a:spcPts val="0"/>
                        </a:spcAft>
                      </a:pPr>
                      <a:endParaRPr lang="vi-VN"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i="1">
                          <a:latin typeface="Times New Roman" pitchFamily="18" charset="0"/>
                          <a:cs typeface="Times New Roman" pitchFamily="18" charset="0"/>
                        </a:rPr>
                        <a:t>0091</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i="1">
                          <a:latin typeface="Times New Roman" pitchFamily="18" charset="0"/>
                          <a:cs typeface="Times New Roman" pitchFamily="18" charset="0"/>
                        </a:rPr>
                        <a:t>Năm trước</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1"/>
                  </a:ext>
                </a:extLst>
              </a:tr>
              <a:tr h="348114">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00911</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Tạm ứng</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2"/>
                  </a:ext>
                </a:extLst>
              </a:tr>
              <a:tr h="348114">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00912</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Thực chi</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3"/>
                  </a:ext>
                </a:extLst>
              </a:tr>
              <a:tr h="290095">
                <a:tc>
                  <a:txBody>
                    <a:bodyPr/>
                    <a:lstStyle/>
                    <a:p>
                      <a:pPr marL="0" marR="0" algn="ctr">
                        <a:spcBef>
                          <a:spcPts val="600"/>
                        </a:spcBef>
                        <a:spcAft>
                          <a:spcPts val="0"/>
                        </a:spcAft>
                      </a:pPr>
                      <a:endParaRPr lang="vi-VN"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i="1">
                          <a:latin typeface="Times New Roman" pitchFamily="18" charset="0"/>
                          <a:cs typeface="Times New Roman" pitchFamily="18" charset="0"/>
                        </a:rPr>
                        <a:t>0092</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i="1">
                          <a:latin typeface="Times New Roman" pitchFamily="18" charset="0"/>
                          <a:cs typeface="Times New Roman" pitchFamily="18" charset="0"/>
                        </a:rPr>
                        <a:t>Năm nay</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4"/>
                  </a:ext>
                </a:extLst>
              </a:tr>
              <a:tr h="348114">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00921</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Tạm ứng</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5"/>
                  </a:ext>
                </a:extLst>
              </a:tr>
              <a:tr h="348114">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00922</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Thực chi</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6"/>
                  </a:ext>
                </a:extLst>
              </a:tr>
              <a:tr h="290095">
                <a:tc>
                  <a:txBody>
                    <a:bodyPr/>
                    <a:lstStyle/>
                    <a:p>
                      <a:pPr marL="0" marR="0" algn="ctr">
                        <a:spcBef>
                          <a:spcPts val="600"/>
                        </a:spcBef>
                        <a:spcAft>
                          <a:spcPts val="0"/>
                        </a:spcAft>
                      </a:pPr>
                      <a:endParaRPr lang="vi-VN"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i="1">
                          <a:latin typeface="Times New Roman" pitchFamily="18" charset="0"/>
                          <a:cs typeface="Times New Roman" pitchFamily="18" charset="0"/>
                        </a:rPr>
                        <a:t>0093</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i="1">
                          <a:latin typeface="Times New Roman" pitchFamily="18" charset="0"/>
                          <a:cs typeface="Times New Roman" pitchFamily="18" charset="0"/>
                        </a:rPr>
                        <a:t>Năm sau</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7"/>
                  </a:ext>
                </a:extLst>
              </a:tr>
              <a:tr h="348114">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00931</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Tạm ứng</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8"/>
                  </a:ext>
                </a:extLst>
              </a:tr>
              <a:tr h="348114">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00932</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Thực chi</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9"/>
                  </a:ext>
                </a:extLst>
              </a:tr>
            </a:tbl>
          </a:graphicData>
        </a:graphic>
      </p:graphicFrame>
    </p:spTree>
    <p:extLst>
      <p:ext uri="{BB962C8B-B14F-4D97-AF65-F5344CB8AC3E}">
        <p14:creationId xmlns="" xmlns:p14="http://schemas.microsoft.com/office/powerpoint/2010/main" val="3839740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428625"/>
            <a:ext cx="9030493" cy="381000"/>
          </a:xfrm>
        </p:spPr>
        <p:txBody>
          <a:bodyPr/>
          <a:lstStyle/>
          <a:p>
            <a:r>
              <a:rPr lang="en-US" dirty="0">
                <a:latin typeface="Times New Roman" pitchFamily="18" charset="0"/>
                <a:cs typeface="Times New Roman" pitchFamily="18" charset="0"/>
              </a:rPr>
              <a:t>TÀI </a:t>
            </a:r>
            <a:r>
              <a:rPr lang="en-US" dirty="0" smtClean="0">
                <a:latin typeface="Times New Roman" pitchFamily="18" charset="0"/>
                <a:cs typeface="Times New Roman" pitchFamily="18" charset="0"/>
              </a:rPr>
              <a:t>KHOẢN 008, 009 – DỰ TOÁN</a:t>
            </a:r>
            <a:endParaRPr lang="en-US" dirty="0">
              <a:latin typeface="Times New Roman" pitchFamily="18" charset="0"/>
              <a:cs typeface="Times New Roman" pitchFamily="18" charset="0"/>
            </a:endParaRPr>
          </a:p>
        </p:txBody>
      </p:sp>
      <p:sp>
        <p:nvSpPr>
          <p:cNvPr id="4" name="TextBox 3"/>
          <p:cNvSpPr txBox="1"/>
          <p:nvPr/>
        </p:nvSpPr>
        <p:spPr>
          <a:xfrm>
            <a:off x="389731" y="1114425"/>
            <a:ext cx="9448800" cy="5632311"/>
          </a:xfrm>
          <a:prstGeom prst="rect">
            <a:avLst/>
          </a:prstGeom>
          <a:noFill/>
        </p:spPr>
        <p:txBody>
          <a:bodyPr wrap="square" rtlCol="0">
            <a:spAutoFit/>
          </a:bodyPr>
          <a:lstStyle/>
          <a:p>
            <a:pPr marL="457200" indent="-457200" algn="ctr"/>
            <a:r>
              <a:rPr lang="en-US" sz="2000" b="1" dirty="0" err="1" smtClean="0">
                <a:solidFill>
                  <a:schemeClr val="tx1"/>
                </a:solidFill>
                <a:latin typeface="Times New Roman" pitchFamily="18" charset="0"/>
                <a:cs typeface="Times New Roman" pitchFamily="18" charset="0"/>
              </a:rPr>
              <a:t>Nguyên</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tắc</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hạch</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toán</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tài</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khoản</a:t>
            </a:r>
            <a:r>
              <a:rPr lang="en-US" sz="2000" b="1" dirty="0" smtClean="0">
                <a:solidFill>
                  <a:schemeClr val="tx1"/>
                </a:solidFill>
                <a:latin typeface="Times New Roman" pitchFamily="18" charset="0"/>
                <a:cs typeface="Times New Roman" pitchFamily="18" charset="0"/>
              </a:rPr>
              <a:t> 008,009</a:t>
            </a:r>
          </a:p>
          <a:p>
            <a:pPr marL="457200" indent="-457200" algn="just">
              <a:buFont typeface="Wingdings" pitchFamily="2" charset="2"/>
              <a:buChar char="v"/>
            </a:pPr>
            <a:r>
              <a:rPr lang="en-US" sz="2000" dirty="0" err="1" smtClean="0">
                <a:solidFill>
                  <a:schemeClr val="tx1"/>
                </a:solidFill>
                <a:latin typeface="Times New Roman" pitchFamily="18" charset="0"/>
                <a:cs typeface="Times New Roman" pitchFamily="18" charset="0"/>
              </a:rPr>
              <a:t>Phản</a:t>
            </a:r>
            <a:r>
              <a:rPr lang="en-US" sz="2000" dirty="0" smtClean="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ánh</a:t>
            </a:r>
            <a:r>
              <a:rPr lang="en-US" sz="2000" dirty="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số</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dự</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được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giao</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và</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việc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rút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dự</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ra</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sử</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dụng</a:t>
            </a:r>
            <a:endParaRPr lang="en-US" sz="2000" dirty="0">
              <a:solidFill>
                <a:schemeClr val="tx1"/>
              </a:solidFill>
              <a:latin typeface="Times New Roman" pitchFamily="18" charset="0"/>
              <a:cs typeface="Times New Roman" pitchFamily="18" charset="0"/>
            </a:endParaRPr>
          </a:p>
          <a:p>
            <a:pPr marL="514350" indent="-514350" algn="just">
              <a:buFont typeface="+mj-lt"/>
              <a:buAutoNum type="arabicPeriod"/>
            </a:pPr>
            <a:r>
              <a:rPr lang="en-US" sz="2000" dirty="0" err="1" smtClean="0">
                <a:solidFill>
                  <a:schemeClr val="tx1"/>
                </a:solidFill>
                <a:latin typeface="Times New Roman" pitchFamily="18" charset="0"/>
                <a:cs typeface="Times New Roman" pitchFamily="18" charset="0"/>
              </a:rPr>
              <a:t>Số</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dự</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được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giao</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điều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chỉnh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hủy</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dự</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được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hạch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vào</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tài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khoản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cấp</a:t>
            </a:r>
            <a:r>
              <a:rPr lang="en-US" sz="2000" dirty="0" smtClean="0">
                <a:solidFill>
                  <a:schemeClr val="tx1"/>
                </a:solidFill>
                <a:latin typeface="Times New Roman" pitchFamily="18" charset="0"/>
                <a:cs typeface="Times New Roman" pitchFamily="18" charset="0"/>
              </a:rPr>
              <a:t> 3 (</a:t>
            </a:r>
            <a:r>
              <a:rPr lang="en-US" sz="2000" dirty="0" err="1" smtClean="0">
                <a:solidFill>
                  <a:schemeClr val="tx1"/>
                </a:solidFill>
                <a:latin typeface="Times New Roman" pitchFamily="18" charset="0"/>
                <a:cs typeface="Times New Roman" pitchFamily="18" charset="0"/>
              </a:rPr>
              <a:t>tài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khoản</a:t>
            </a:r>
            <a:r>
              <a:rPr lang="en-US" sz="2000" dirty="0" smtClean="0">
                <a:solidFill>
                  <a:schemeClr val="tx1"/>
                </a:solidFill>
                <a:latin typeface="Times New Roman" pitchFamily="18" charset="0"/>
                <a:cs typeface="Times New Roman" pitchFamily="18" charset="0"/>
              </a:rPr>
              <a:t> cha 00821; 00822): </a:t>
            </a:r>
            <a:r>
              <a:rPr lang="en-US" sz="2000" dirty="0" err="1" smtClean="0">
                <a:solidFill>
                  <a:schemeClr val="tx1"/>
                </a:solidFill>
                <a:latin typeface="Times New Roman" pitchFamily="18" charset="0"/>
                <a:cs typeface="Times New Roman" pitchFamily="18" charset="0"/>
              </a:rPr>
              <a:t>Phát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sinh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Nợ</a:t>
            </a:r>
            <a:r>
              <a:rPr lang="en-US" sz="2000" dirty="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ghi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nhận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số</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dự</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được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giao</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số</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điều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chỉnh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hoặc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hủy</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dự</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nếu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điều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chỉnh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giảm</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hoặc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hủy</a:t>
            </a:r>
            <a:r>
              <a:rPr lang="en-US" sz="2000" dirty="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thì</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ghi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âm</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bên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Nợ</a:t>
            </a:r>
            <a:r>
              <a:rPr lang="en-US" sz="2000"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không</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ghi</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bên</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Có</a:t>
            </a:r>
            <a:endParaRPr lang="en-US" sz="2000" dirty="0">
              <a:solidFill>
                <a:schemeClr val="tx1"/>
              </a:solidFill>
              <a:latin typeface="Times New Roman" pitchFamily="18" charset="0"/>
              <a:cs typeface="Times New Roman" pitchFamily="18" charset="0"/>
            </a:endParaRPr>
          </a:p>
          <a:p>
            <a:pPr marL="514350" indent="-514350" algn="just">
              <a:buFont typeface="+mj-lt"/>
              <a:buAutoNum type="arabicPeriod"/>
            </a:pPr>
            <a:r>
              <a:rPr lang="en-US" sz="2000" dirty="0" err="1" smtClean="0">
                <a:solidFill>
                  <a:schemeClr val="tx1"/>
                </a:solidFill>
                <a:latin typeface="Times New Roman" pitchFamily="18" charset="0"/>
                <a:cs typeface="Times New Roman" pitchFamily="18" charset="0"/>
              </a:rPr>
              <a:t>Số</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dự</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rút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sử</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dụng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nộp</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trả</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được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hạch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vào</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tài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khoản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cấp</a:t>
            </a:r>
            <a:r>
              <a:rPr lang="en-US" sz="2000" dirty="0" smtClean="0">
                <a:solidFill>
                  <a:schemeClr val="tx1"/>
                </a:solidFill>
                <a:latin typeface="Times New Roman" pitchFamily="18" charset="0"/>
                <a:cs typeface="Times New Roman" pitchFamily="18" charset="0"/>
              </a:rPr>
              <a:t> 4 (</a:t>
            </a:r>
            <a:r>
              <a:rPr lang="en-US" sz="2000" dirty="0" err="1" smtClean="0">
                <a:solidFill>
                  <a:schemeClr val="tx1"/>
                </a:solidFill>
                <a:latin typeface="Times New Roman" pitchFamily="18" charset="0"/>
                <a:cs typeface="Times New Roman" pitchFamily="18" charset="0"/>
              </a:rPr>
              <a:t>tài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khoản</a:t>
            </a:r>
            <a:r>
              <a:rPr lang="en-US" sz="2000" dirty="0" smtClean="0">
                <a:solidFill>
                  <a:schemeClr val="tx1"/>
                </a:solidFill>
                <a:latin typeface="Times New Roman" pitchFamily="18" charset="0"/>
                <a:cs typeface="Times New Roman" pitchFamily="18" charset="0"/>
              </a:rPr>
              <a:t> con chi </a:t>
            </a:r>
            <a:r>
              <a:rPr lang="en-US" sz="2000" dirty="0" err="1" smtClean="0">
                <a:solidFill>
                  <a:schemeClr val="tx1"/>
                </a:solidFill>
                <a:latin typeface="Times New Roman" pitchFamily="18" charset="0"/>
                <a:cs typeface="Times New Roman" pitchFamily="18" charset="0"/>
              </a:rPr>
              <a:t>tiết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nội</a:t>
            </a:r>
            <a:r>
              <a:rPr lang="en-US" sz="2000" dirty="0" smtClean="0">
                <a:solidFill>
                  <a:schemeClr val="tx1"/>
                </a:solidFill>
                <a:latin typeface="Times New Roman" pitchFamily="18" charset="0"/>
                <a:cs typeface="Times New Roman" pitchFamily="18" charset="0"/>
              </a:rPr>
              <a:t> dung </a:t>
            </a:r>
            <a:r>
              <a:rPr lang="en-US" sz="2000" dirty="0" err="1" smtClean="0">
                <a:solidFill>
                  <a:schemeClr val="tx1"/>
                </a:solidFill>
                <a:latin typeface="Times New Roman" pitchFamily="18" charset="0"/>
                <a:cs typeface="Times New Roman" pitchFamily="18" charset="0"/>
              </a:rPr>
              <a:t>Tạm</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ứng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Thực</a:t>
            </a:r>
            <a:r>
              <a:rPr lang="en-US" sz="2000" dirty="0" smtClean="0">
                <a:solidFill>
                  <a:schemeClr val="tx1"/>
                </a:solidFill>
                <a:latin typeface="Times New Roman" pitchFamily="18" charset="0"/>
                <a:cs typeface="Times New Roman" pitchFamily="18" charset="0"/>
              </a:rPr>
              <a:t> chi) </a:t>
            </a:r>
            <a:r>
              <a:rPr lang="en-US" sz="2000" dirty="0" err="1" smtClean="0">
                <a:solidFill>
                  <a:schemeClr val="tx1"/>
                </a:solidFill>
                <a:latin typeface="Times New Roman" pitchFamily="18" charset="0"/>
                <a:cs typeface="Times New Roman" pitchFamily="18" charset="0"/>
              </a:rPr>
              <a:t>Phát</a:t>
            </a:r>
            <a:r>
              <a:rPr lang="en-US" sz="2000" dirty="0" smtClean="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sinh</a:t>
            </a:r>
            <a:r>
              <a:rPr lang="en-US" sz="2000" dirty="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Có</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ghi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nhận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số</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dự</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đã</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rút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sử</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dụng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số</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nộp</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trả</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ghi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âm</a:t>
            </a:r>
            <a:r>
              <a:rPr lang="en-US" sz="2000"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không</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ghi</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bên</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Nợ</a:t>
            </a:r>
            <a:endParaRPr lang="en-US" sz="2000" dirty="0">
              <a:solidFill>
                <a:schemeClr val="tx1"/>
              </a:solidFill>
              <a:latin typeface="Times New Roman" pitchFamily="18" charset="0"/>
              <a:cs typeface="Times New Roman" pitchFamily="18" charset="0"/>
            </a:endParaRPr>
          </a:p>
          <a:p>
            <a:pPr marL="457200" indent="-457200" algn="just">
              <a:buFont typeface="Wingdings" pitchFamily="2" charset="2"/>
              <a:buChar char="v"/>
            </a:pPr>
            <a:r>
              <a:rPr lang="en-US" sz="2000" smtClean="0">
                <a:solidFill>
                  <a:schemeClr val="tx1"/>
                </a:solidFill>
                <a:latin typeface="Times New Roman" pitchFamily="18" charset="0"/>
                <a:cs typeface="Times New Roman" pitchFamily="18" charset="0"/>
              </a:rPr>
              <a:t>Cuối kỳ đơn vị kết chuyển toàn bộ số phát sinh bên Nợ tài khoản cha: số dự toán đã được giao từ tài khoản năm nay sang tài khoản năm trước; đồng thời kết chuyển toàn bộ số phát sinh bên Có tài khoản con chi tiết tạm ứng thực chi: số dư toán đã rút từ tài khoản năm nay sang tài khoản năm trước</a:t>
            </a:r>
          </a:p>
          <a:p>
            <a:pPr marL="457200" indent="-457200" algn="just">
              <a:buFont typeface="Wingdings" pitchFamily="2" charset="2"/>
              <a:buChar char="v"/>
            </a:pPr>
            <a:r>
              <a:rPr lang="en-US" sz="2000" smtClean="0">
                <a:solidFill>
                  <a:schemeClr val="tx1"/>
                </a:solidFill>
                <a:latin typeface="Times New Roman" pitchFamily="18" charset="0"/>
                <a:cs typeface="Times New Roman" pitchFamily="18" charset="0"/>
              </a:rPr>
              <a:t>Sang kỳ sau khi quyết toán được duyệt thì ghi âm tài khoản cha và ghi âm tài khoản con số kinh phí đã sử dụng được quyết toán</a:t>
            </a:r>
          </a:p>
          <a:p>
            <a:pPr marL="342900" indent="-342900" algn="just"/>
            <a:endParaRPr lang="en-US" sz="2000"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000"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000"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14805228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a:latin typeface="Times New Roman" pitchFamily="18" charset="0"/>
                <a:cs typeface="Times New Roman" pitchFamily="18" charset="0"/>
              </a:rPr>
              <a:t>TÀI KHOẢN </a:t>
            </a:r>
            <a:r>
              <a:rPr lang="en-US" dirty="0" smtClean="0">
                <a:latin typeface="Times New Roman" pitchFamily="18" charset="0"/>
                <a:cs typeface="Times New Roman" pitchFamily="18" charset="0"/>
              </a:rPr>
              <a:t>008,009 – DỰ TOÁN</a:t>
            </a:r>
            <a:endParaRPr lang="en-US" dirty="0">
              <a:latin typeface="Times New Roman" pitchFamily="18" charset="0"/>
              <a:cs typeface="Times New Roman" pitchFamily="18" charset="0"/>
            </a:endParaRPr>
          </a:p>
        </p:txBody>
      </p:sp>
      <p:sp>
        <p:nvSpPr>
          <p:cNvPr id="4" name="TextBox 3"/>
          <p:cNvSpPr txBox="1"/>
          <p:nvPr/>
        </p:nvSpPr>
        <p:spPr>
          <a:xfrm>
            <a:off x="1456531" y="1266825"/>
            <a:ext cx="7696200" cy="830997"/>
          </a:xfrm>
          <a:prstGeom prst="rect">
            <a:avLst/>
          </a:prstGeom>
          <a:noFill/>
        </p:spPr>
        <p:txBody>
          <a:bodyPr wrap="square" rtlCol="0">
            <a:spAutoFit/>
          </a:bodyPr>
          <a:lstStyle/>
          <a:p>
            <a:pPr marL="342900" indent="-342900" algn="just">
              <a:buFont typeface="Wingdings" pitchFamily="2" charset="2"/>
              <a:buChar char="v"/>
            </a:pPr>
            <a:r>
              <a:rPr lang="en-US" sz="2400" b="1" dirty="0" err="1" smtClean="0">
                <a:solidFill>
                  <a:schemeClr val="tx1"/>
                </a:solidFill>
                <a:latin typeface="Times New Roman" pitchFamily="18" charset="0"/>
                <a:cs typeface="Times New Roman" pitchFamily="18" charset="0"/>
              </a:rPr>
              <a:t>Các</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thay</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đổi</a:t>
            </a:r>
            <a:r>
              <a:rPr lang="en-US" sz="2400" b="1" dirty="0" smtClean="0">
                <a:solidFill>
                  <a:schemeClr val="tx1"/>
                </a:solidFill>
                <a:latin typeface="Times New Roman" pitchFamily="18" charset="0"/>
                <a:cs typeface="Times New Roman" pitchFamily="18" charset="0"/>
              </a:rPr>
              <a:t> so </a:t>
            </a:r>
            <a:r>
              <a:rPr lang="en-US" sz="2400" b="1" dirty="0" err="1" smtClean="0">
                <a:solidFill>
                  <a:schemeClr val="tx1"/>
                </a:solidFill>
                <a:latin typeface="Times New Roman" pitchFamily="18" charset="0"/>
                <a:cs typeface="Times New Roman" pitchFamily="18" charset="0"/>
              </a:rPr>
              <a:t>với</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chế</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độ</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kế</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toán</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cũ</a:t>
            </a:r>
            <a:r>
              <a:rPr lang="en-US" sz="2400" b="1" dirty="0" smtClean="0">
                <a:solidFill>
                  <a:schemeClr val="tx1"/>
                </a:solidFill>
                <a:latin typeface="Times New Roman" pitchFamily="18" charset="0"/>
                <a:cs typeface="Times New Roman" pitchFamily="18" charset="0"/>
              </a:rPr>
              <a:t>:</a:t>
            </a:r>
            <a:endParaRPr lang="en-US" sz="2400" b="1"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82456" y="2002780"/>
            <a:ext cx="8803675" cy="49441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279282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562" y="428624"/>
            <a:ext cx="9063037" cy="828675"/>
          </a:xfrm>
        </p:spPr>
        <p:txBody>
          <a:bodyPr/>
          <a:lstStyle/>
          <a:p>
            <a:r>
              <a:rPr lang="en-US" smtClean="0">
                <a:latin typeface="Times New Roman" panose="02020603050405020304" pitchFamily="18" charset="0"/>
                <a:cs typeface="Times New Roman" panose="02020603050405020304" pitchFamily="18" charset="0"/>
              </a:rPr>
              <a:t>1. SƠ </a:t>
            </a:r>
            <a:r>
              <a:rPr lang="en-US" err="1" smtClean="0">
                <a:latin typeface="Times New Roman" panose="02020603050405020304" pitchFamily="18" charset="0"/>
                <a:cs typeface="Times New Roman" panose="02020603050405020304" pitchFamily="18" charset="0"/>
              </a:rPr>
              <a:t>ĐỒ</a:t>
            </a:r>
            <a:r>
              <a:rPr lang="en-US" smtClean="0">
                <a:latin typeface="Times New Roman" panose="02020603050405020304" pitchFamily="18" charset="0"/>
                <a:cs typeface="Times New Roman" panose="02020603050405020304" pitchFamily="18" charset="0"/>
              </a:rPr>
              <a:t> LUỒNG NGHIỆP VỤ</a:t>
            </a:r>
            <a:endParaRPr lang="en-US" dirty="0">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 xmlns:p14="http://schemas.microsoft.com/office/powerpoint/2010/main" val="1146652469"/>
              </p:ext>
            </p:extLst>
          </p:nvPr>
        </p:nvGraphicFramePr>
        <p:xfrm>
          <a:off x="1304131" y="1571625"/>
          <a:ext cx="80772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539202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a:latin typeface="Times New Roman" pitchFamily="18" charset="0"/>
                <a:cs typeface="Times New Roman" pitchFamily="18" charset="0"/>
              </a:rPr>
              <a:t>TÀI KHOẢN </a:t>
            </a:r>
            <a:r>
              <a:rPr lang="en-US" dirty="0" smtClean="0">
                <a:latin typeface="Times New Roman" pitchFamily="18" charset="0"/>
                <a:cs typeface="Times New Roman" pitchFamily="18" charset="0"/>
              </a:rPr>
              <a:t>012,013 - LỆNH CHI TIỀN</a:t>
            </a:r>
            <a:endParaRPr lang="en-US" dirty="0">
              <a:latin typeface="Times New Roman" pitchFamily="18" charset="0"/>
              <a:cs typeface="Times New Roman" pitchFamily="18" charset="0"/>
            </a:endParaRPr>
          </a:p>
        </p:txBody>
      </p:sp>
      <p:sp>
        <p:nvSpPr>
          <p:cNvPr id="4" name="TextBox 3"/>
          <p:cNvSpPr txBox="1"/>
          <p:nvPr/>
        </p:nvSpPr>
        <p:spPr>
          <a:xfrm>
            <a:off x="389731" y="1578923"/>
            <a:ext cx="9448800" cy="4401205"/>
          </a:xfrm>
          <a:prstGeom prst="rect">
            <a:avLst/>
          </a:prstGeom>
          <a:noFill/>
        </p:spPr>
        <p:txBody>
          <a:bodyPr wrap="square" rtlCol="0">
            <a:spAutoFit/>
          </a:bodyPr>
          <a:lstStyle/>
          <a:p>
            <a:pPr marL="457200" indent="-457200" algn="just">
              <a:buFont typeface="Wingdings" pitchFamily="2" charset="2"/>
              <a:buChar char="v"/>
            </a:pP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012-Lệnh chi </a:t>
            </a:r>
            <a:r>
              <a:rPr lang="en-US" sz="2400" i="1" dirty="0" err="1" smtClean="0">
                <a:solidFill>
                  <a:schemeClr val="tx1"/>
                </a:solidFill>
                <a:latin typeface="Times New Roman" pitchFamily="18" charset="0"/>
                <a:cs typeface="Times New Roman" pitchFamily="18" charset="0"/>
              </a:rPr>
              <a:t>tiền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thực</a:t>
            </a:r>
            <a:r>
              <a:rPr lang="en-US" sz="2400" i="1" dirty="0" smtClean="0">
                <a:solidFill>
                  <a:schemeClr val="tx1"/>
                </a:solidFill>
                <a:latin typeface="Times New Roman" pitchFamily="18" charset="0"/>
                <a:cs typeface="Times New Roman" pitchFamily="18" charset="0"/>
              </a:rPr>
              <a:t> chi: </a:t>
            </a:r>
            <a:r>
              <a:rPr lang="en-US" sz="2400" i="1" dirty="0" err="1" smtClean="0">
                <a:solidFill>
                  <a:schemeClr val="tx1"/>
                </a:solidFill>
                <a:latin typeface="Times New Roman" pitchFamily="18" charset="0"/>
                <a:cs typeface="Times New Roman" pitchFamily="18" charset="0"/>
              </a:rPr>
              <a:t>dùng</a:t>
            </a:r>
            <a:r>
              <a:rPr lang="en-US" sz="2400" i="1" dirty="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để</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phản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ánh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số</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ngân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sách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được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cấp</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bằng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Lệnh</a:t>
            </a:r>
            <a:r>
              <a:rPr lang="en-US" sz="2400" i="1" dirty="0" smtClean="0">
                <a:solidFill>
                  <a:schemeClr val="tx1"/>
                </a:solidFill>
                <a:latin typeface="Times New Roman" pitchFamily="18" charset="0"/>
                <a:cs typeface="Times New Roman" pitchFamily="18" charset="0"/>
              </a:rPr>
              <a:t> chi </a:t>
            </a:r>
            <a:r>
              <a:rPr lang="en-US" sz="2400" i="1" dirty="0" err="1" smtClean="0">
                <a:solidFill>
                  <a:schemeClr val="tx1"/>
                </a:solidFill>
                <a:latin typeface="Times New Roman" pitchFamily="18" charset="0"/>
                <a:cs typeface="Times New Roman" pitchFamily="18" charset="0"/>
              </a:rPr>
              <a:t>tiền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thực</a:t>
            </a:r>
            <a:r>
              <a:rPr lang="en-US" sz="2400" i="1" dirty="0" smtClean="0">
                <a:solidFill>
                  <a:schemeClr val="tx1"/>
                </a:solidFill>
                <a:latin typeface="Times New Roman" pitchFamily="18" charset="0"/>
                <a:cs typeface="Times New Roman" pitchFamily="18" charset="0"/>
              </a:rPr>
              <a:t> chi </a:t>
            </a:r>
            <a:r>
              <a:rPr lang="en-US" sz="2400" i="1" dirty="0" err="1" smtClean="0">
                <a:solidFill>
                  <a:schemeClr val="tx1"/>
                </a:solidFill>
                <a:latin typeface="Times New Roman" pitchFamily="18" charset="0"/>
                <a:cs typeface="Times New Roman" pitchFamily="18" charset="0"/>
              </a:rPr>
              <a:t>vào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tiền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gửi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của</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các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đơn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vị</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và</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việc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rút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ra</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sử</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dụng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bao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gồm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các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con </a:t>
            </a:r>
            <a:r>
              <a:rPr lang="en-US" sz="2400" i="1" dirty="0" err="1" smtClean="0">
                <a:solidFill>
                  <a:schemeClr val="tx1"/>
                </a:solidFill>
                <a:latin typeface="Times New Roman" pitchFamily="18" charset="0"/>
                <a:cs typeface="Times New Roman" pitchFamily="18" charset="0"/>
              </a:rPr>
              <a:t>như</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sau</a:t>
            </a:r>
            <a:r>
              <a:rPr lang="en-US" sz="2400" i="1" dirty="0" smtClean="0">
                <a:solidFill>
                  <a:schemeClr val="tx1"/>
                </a:solidFill>
                <a:latin typeface="Times New Roman" pitchFamily="18" charset="0"/>
                <a:cs typeface="Times New Roman" pitchFamily="18" charset="0"/>
              </a:rPr>
              <a:t>:</a:t>
            </a:r>
          </a:p>
          <a:p>
            <a:pPr marL="1257300" lvl="1" indent="-514350" algn="just">
              <a:buFont typeface="+mj-lt"/>
              <a:buAutoNum type="arabicPeriod"/>
            </a:pPr>
            <a:endParaRPr lang="en-US" sz="2800" dirty="0" smtClean="0">
              <a:solidFill>
                <a:schemeClr val="tx1"/>
              </a:solidFill>
              <a:latin typeface="Times New Roman" pitchFamily="18" charset="0"/>
              <a:cs typeface="Times New Roman" pitchFamily="18" charset="0"/>
            </a:endParaRPr>
          </a:p>
          <a:p>
            <a:pPr algn="just"/>
            <a:endParaRPr lang="en-US" sz="2800" dirty="0">
              <a:solidFill>
                <a:schemeClr val="tx1"/>
              </a:solidFill>
              <a:latin typeface="Times New Roman" pitchFamily="18" charset="0"/>
              <a:cs typeface="Times New Roman" pitchFamily="18" charset="0"/>
            </a:endParaRPr>
          </a:p>
          <a:p>
            <a:pPr algn="just"/>
            <a:endParaRPr lang="en-US" sz="2000" dirty="0">
              <a:solidFill>
                <a:schemeClr val="tx1"/>
              </a:solidFill>
              <a:latin typeface="+mj-lt"/>
            </a:endParaRPr>
          </a:p>
          <a:p>
            <a:pPr marL="514350" indent="-514350" algn="just">
              <a:buFont typeface="+mj-lt"/>
              <a:buAutoNum type="arabicPeriod"/>
            </a:pPr>
            <a:endParaRPr lang="en-US" sz="2000" dirty="0">
              <a:solidFill>
                <a:schemeClr val="tx1"/>
              </a:solidFill>
            </a:endParaRPr>
          </a:p>
          <a:p>
            <a:pPr algn="just"/>
            <a:endParaRPr lang="en-US" sz="2000" dirty="0">
              <a:solidFill>
                <a:schemeClr val="tx1"/>
              </a:solidFill>
            </a:endParaRPr>
          </a:p>
          <a:p>
            <a:pPr marL="514350" indent="-514350" algn="just">
              <a:buFont typeface="+mj-lt"/>
              <a:buAutoNum type="arabicPeriod"/>
            </a:pPr>
            <a:endParaRPr lang="en-US" sz="2000" dirty="0">
              <a:solidFill>
                <a:schemeClr val="tx1"/>
              </a:solidFill>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1837531" y="3629025"/>
          <a:ext cx="6717242" cy="2133600"/>
        </p:xfrm>
        <a:graphic>
          <a:graphicData uri="http://schemas.openxmlformats.org/drawingml/2006/table">
            <a:tbl>
              <a:tblPr>
                <a:tableStyleId>{21E4AEA4-8DFA-4A89-87EB-49C32662AFE0}</a:tableStyleId>
              </a:tblPr>
              <a:tblGrid>
                <a:gridCol w="950572">
                  <a:extLst>
                    <a:ext uri="{9D8B030D-6E8A-4147-A177-3AD203B41FA5}">
                      <a16:colId xmlns:a16="http://schemas.microsoft.com/office/drawing/2014/main" xmlns="" val="20000"/>
                    </a:ext>
                  </a:extLst>
                </a:gridCol>
                <a:gridCol w="916976">
                  <a:extLst>
                    <a:ext uri="{9D8B030D-6E8A-4147-A177-3AD203B41FA5}">
                      <a16:colId xmlns:a16="http://schemas.microsoft.com/office/drawing/2014/main" xmlns="" val="20001"/>
                    </a:ext>
                  </a:extLst>
                </a:gridCol>
                <a:gridCol w="4849694">
                  <a:extLst>
                    <a:ext uri="{9D8B030D-6E8A-4147-A177-3AD203B41FA5}">
                      <a16:colId xmlns:a16="http://schemas.microsoft.com/office/drawing/2014/main" xmlns="" val="20002"/>
                    </a:ext>
                  </a:extLst>
                </a:gridCol>
              </a:tblGrid>
              <a:tr h="0">
                <a:tc>
                  <a:txBody>
                    <a:bodyPr/>
                    <a:lstStyle/>
                    <a:p>
                      <a:pPr marL="0" marR="0" algn="ctr">
                        <a:spcBef>
                          <a:spcPts val="600"/>
                        </a:spcBef>
                        <a:spcAft>
                          <a:spcPts val="0"/>
                        </a:spcAft>
                      </a:pPr>
                      <a:r>
                        <a:rPr lang="vi-VN" sz="2000" b="1">
                          <a:latin typeface="Times New Roman" pitchFamily="18" charset="0"/>
                          <a:cs typeface="Times New Roman" pitchFamily="18" charset="0"/>
                        </a:rPr>
                        <a:t>012</a:t>
                      </a:r>
                      <a:endParaRPr lang="en-US" sz="2000" b="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endParaRPr lang="en-US" sz="2000" b="1">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b="1">
                          <a:latin typeface="Times New Roman" pitchFamily="18" charset="0"/>
                          <a:cs typeface="Times New Roman" pitchFamily="18" charset="0"/>
                        </a:rPr>
                        <a:t>Lệnh chi tiền thực chi</a:t>
                      </a:r>
                      <a:endParaRPr lang="en-US" sz="2000" b="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0"/>
                  </a:ext>
                </a:extLst>
              </a:tr>
              <a:tr h="0">
                <a:tc>
                  <a:txBody>
                    <a:bodyPr/>
                    <a:lstStyle/>
                    <a:p>
                      <a:pPr marL="0" marR="0" algn="ctr">
                        <a:spcBef>
                          <a:spcPts val="600"/>
                        </a:spcBef>
                        <a:spcAft>
                          <a:spcPts val="0"/>
                        </a:spcAft>
                      </a:pPr>
                      <a:endParaRPr lang="vi-VN"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i="1">
                          <a:latin typeface="Times New Roman" pitchFamily="18" charset="0"/>
                          <a:cs typeface="Times New Roman" pitchFamily="18" charset="0"/>
                        </a:rPr>
                        <a:t>0121</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i="1">
                          <a:latin typeface="Times New Roman" pitchFamily="18" charset="0"/>
                          <a:cs typeface="Times New Roman" pitchFamily="18" charset="0"/>
                        </a:rPr>
                        <a:t>Năm trước</a:t>
                      </a:r>
                      <a:endParaRPr lang="en-US" sz="2000" i="1">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1"/>
                  </a:ext>
                </a:extLst>
              </a:tr>
              <a:tr h="0">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01211</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Chi thường xuyên</a:t>
                      </a:r>
                      <a:endParaRPr lang="en-US" sz="20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2"/>
                  </a:ext>
                </a:extLst>
              </a:tr>
              <a:tr h="0">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01212</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Chi không thường xuyên</a:t>
                      </a:r>
                      <a:endParaRPr lang="en-US" sz="20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3"/>
                  </a:ext>
                </a:extLst>
              </a:tr>
              <a:tr h="0">
                <a:tc>
                  <a:txBody>
                    <a:bodyPr/>
                    <a:lstStyle/>
                    <a:p>
                      <a:pPr marL="0" marR="0" algn="ctr">
                        <a:spcBef>
                          <a:spcPts val="600"/>
                        </a:spcBef>
                        <a:spcAft>
                          <a:spcPts val="0"/>
                        </a:spcAft>
                      </a:pPr>
                      <a:endParaRPr lang="vi-VN"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i="1">
                          <a:latin typeface="Times New Roman" pitchFamily="18" charset="0"/>
                          <a:cs typeface="Times New Roman" pitchFamily="18" charset="0"/>
                        </a:rPr>
                        <a:t>0122</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i="1">
                          <a:latin typeface="Times New Roman" pitchFamily="18" charset="0"/>
                          <a:cs typeface="Times New Roman" pitchFamily="18" charset="0"/>
                        </a:rPr>
                        <a:t>Năm nay</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4"/>
                  </a:ext>
                </a:extLst>
              </a:tr>
              <a:tr h="0">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01221</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Ch</a:t>
                      </a:r>
                      <a:r>
                        <a:rPr lang="en-US" sz="2000">
                          <a:latin typeface="Times New Roman" pitchFamily="18" charset="0"/>
                          <a:cs typeface="Times New Roman" pitchFamily="18" charset="0"/>
                        </a:rPr>
                        <a:t>i</a:t>
                      </a:r>
                      <a:r>
                        <a:rPr lang="vi-VN" sz="2000">
                          <a:latin typeface="Times New Roman" pitchFamily="18" charset="0"/>
                          <a:cs typeface="Times New Roman" pitchFamily="18" charset="0"/>
                        </a:rPr>
                        <a:t> thường xuyên</a:t>
                      </a:r>
                      <a:endParaRPr lang="en-US" sz="20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5"/>
                  </a:ext>
                </a:extLst>
              </a:tr>
              <a:tr h="0">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01222</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Chi không thường xuyên</a:t>
                      </a:r>
                      <a:endParaRPr lang="en-US" sz="2000">
                        <a:solidFill>
                          <a:srgbClr val="000000"/>
                        </a:solidFill>
                        <a:latin typeface="Times New Roman" pitchFamily="18" charset="0"/>
                        <a:ea typeface="DejaVu Sans Condensed"/>
                        <a:cs typeface="Times New Roman" pitchFamily="18" charset="0"/>
                      </a:endParaRPr>
                    </a:p>
                  </a:txBody>
                  <a:tcPr marL="0" marR="0" marT="0" marB="0" anchor="ctr"/>
                </a:tc>
                <a:extLst>
                  <a:ext uri="{0D108BD9-81ED-4DB2-BD59-A6C34878D82A}">
                    <a16:rowId xmlns:a16="http://schemas.microsoft.com/office/drawing/2014/main" xmlns="" val="10006"/>
                  </a:ext>
                </a:extLst>
              </a:tr>
            </a:tbl>
          </a:graphicData>
        </a:graphic>
      </p:graphicFrame>
    </p:spTree>
    <p:extLst>
      <p:ext uri="{BB962C8B-B14F-4D97-AF65-F5344CB8AC3E}">
        <p14:creationId xmlns="" xmlns:p14="http://schemas.microsoft.com/office/powerpoint/2010/main" val="38055736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a:latin typeface="Times New Roman" pitchFamily="18" charset="0"/>
                <a:cs typeface="Times New Roman" pitchFamily="18" charset="0"/>
              </a:rPr>
              <a:t>TÀI KHOẢN </a:t>
            </a:r>
            <a:r>
              <a:rPr lang="en-US" dirty="0" smtClean="0">
                <a:latin typeface="Times New Roman" pitchFamily="18" charset="0"/>
                <a:cs typeface="Times New Roman" pitchFamily="18" charset="0"/>
              </a:rPr>
              <a:t>012,013 - LỆNH CHI TIỀN</a:t>
            </a:r>
            <a:endParaRPr lang="en-US" dirty="0">
              <a:latin typeface="Times New Roman" pitchFamily="18" charset="0"/>
              <a:cs typeface="Times New Roman" pitchFamily="18" charset="0"/>
            </a:endParaRPr>
          </a:p>
        </p:txBody>
      </p:sp>
      <p:sp>
        <p:nvSpPr>
          <p:cNvPr id="4" name="TextBox 3"/>
          <p:cNvSpPr txBox="1"/>
          <p:nvPr/>
        </p:nvSpPr>
        <p:spPr>
          <a:xfrm>
            <a:off x="313531" y="1647825"/>
            <a:ext cx="9525000" cy="4154984"/>
          </a:xfrm>
          <a:prstGeom prst="rect">
            <a:avLst/>
          </a:prstGeom>
          <a:noFill/>
        </p:spPr>
        <p:txBody>
          <a:bodyPr wrap="square" rtlCol="0">
            <a:spAutoFit/>
          </a:bodyPr>
          <a:lstStyle/>
          <a:p>
            <a:pPr marL="457200" indent="-457200" algn="just">
              <a:buFont typeface="Wingdings" pitchFamily="2" charset="2"/>
              <a:buChar char="v"/>
            </a:pP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013-Lệnh chi </a:t>
            </a:r>
            <a:r>
              <a:rPr lang="en-US" sz="2400" i="1" dirty="0" err="1" smtClean="0">
                <a:solidFill>
                  <a:schemeClr val="tx1"/>
                </a:solidFill>
                <a:latin typeface="Times New Roman" pitchFamily="18" charset="0"/>
                <a:cs typeface="Times New Roman" pitchFamily="18" charset="0"/>
              </a:rPr>
              <a:t>tiền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tạm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ứng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dùng</a:t>
            </a:r>
            <a:r>
              <a:rPr lang="en-US" sz="2400" i="1" dirty="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để</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phản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ánh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số</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ngân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sách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được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cấp</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bằng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Lệnh</a:t>
            </a:r>
            <a:r>
              <a:rPr lang="en-US" sz="2400" i="1" dirty="0" smtClean="0">
                <a:solidFill>
                  <a:schemeClr val="tx1"/>
                </a:solidFill>
                <a:latin typeface="Times New Roman" pitchFamily="18" charset="0"/>
                <a:cs typeface="Times New Roman" pitchFamily="18" charset="0"/>
              </a:rPr>
              <a:t> chi </a:t>
            </a:r>
            <a:r>
              <a:rPr lang="en-US" sz="2400" i="1" dirty="0" err="1" smtClean="0">
                <a:solidFill>
                  <a:schemeClr val="tx1"/>
                </a:solidFill>
                <a:latin typeface="Times New Roman" pitchFamily="18" charset="0"/>
                <a:cs typeface="Times New Roman" pitchFamily="18" charset="0"/>
              </a:rPr>
              <a:t>tiền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tạm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ứng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và</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việc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thanh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toán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với</a:t>
            </a:r>
            <a:r>
              <a:rPr lang="en-US" sz="2400" i="1" dirty="0" smtClean="0">
                <a:solidFill>
                  <a:schemeClr val="tx1"/>
                </a:solidFill>
                <a:latin typeface="Times New Roman" pitchFamily="18" charset="0"/>
                <a:cs typeface="Times New Roman" pitchFamily="18" charset="0"/>
              </a:rPr>
              <a:t> NSNN </a:t>
            </a:r>
            <a:r>
              <a:rPr lang="en-US" sz="2400" i="1" dirty="0" err="1" smtClean="0">
                <a:solidFill>
                  <a:schemeClr val="tx1"/>
                </a:solidFill>
                <a:latin typeface="Times New Roman" pitchFamily="18" charset="0"/>
                <a:cs typeface="Times New Roman" pitchFamily="18" charset="0"/>
              </a:rPr>
              <a:t>về</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các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đã</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được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tạm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ứng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bao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gồm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các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con </a:t>
            </a:r>
            <a:r>
              <a:rPr lang="en-US" sz="2400" i="1" dirty="0" err="1" smtClean="0">
                <a:solidFill>
                  <a:schemeClr val="tx1"/>
                </a:solidFill>
                <a:latin typeface="Times New Roman" pitchFamily="18" charset="0"/>
                <a:cs typeface="Times New Roman" pitchFamily="18" charset="0"/>
              </a:rPr>
              <a:t>như</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sau</a:t>
            </a:r>
            <a:r>
              <a:rPr lang="en-US" sz="2400" i="1" dirty="0" smtClean="0">
                <a:solidFill>
                  <a:schemeClr val="tx1"/>
                </a:solidFill>
                <a:latin typeface="Times New Roman" pitchFamily="18" charset="0"/>
                <a:cs typeface="Times New Roman" pitchFamily="18" charset="0"/>
              </a:rPr>
              <a:t>:</a:t>
            </a:r>
          </a:p>
          <a:p>
            <a:pPr marL="1257300" lvl="1" indent="-514350">
              <a:buFont typeface="+mj-lt"/>
              <a:buAutoNum type="arabicPeriod"/>
            </a:pPr>
            <a:endParaRPr lang="en-US" sz="2400" dirty="0" smtClean="0">
              <a:solidFill>
                <a:schemeClr val="tx1"/>
              </a:solidFill>
              <a:latin typeface="Times New Roman" pitchFamily="18" charset="0"/>
              <a:cs typeface="Times New Roman" pitchFamily="18" charset="0"/>
            </a:endParaRPr>
          </a:p>
          <a:p>
            <a:endParaRPr lang="en-US" sz="2400" dirty="0">
              <a:solidFill>
                <a:schemeClr val="tx1"/>
              </a:solidFill>
              <a:latin typeface="Times New Roman" pitchFamily="18" charset="0"/>
              <a:cs typeface="Times New Roman" pitchFamily="18" charset="0"/>
            </a:endParaRPr>
          </a:p>
          <a:p>
            <a:endParaRPr lang="en-US" sz="2400" dirty="0">
              <a:solidFill>
                <a:schemeClr val="tx1"/>
              </a:solidFill>
              <a:latin typeface="+mj-lt"/>
            </a:endParaRPr>
          </a:p>
          <a:p>
            <a:pPr marL="514350" indent="-514350">
              <a:buFont typeface="+mj-lt"/>
              <a:buAutoNum type="arabicPeriod"/>
            </a:pPr>
            <a:endParaRPr lang="en-US" sz="2400" dirty="0">
              <a:solidFill>
                <a:schemeClr val="tx1"/>
              </a:solidFill>
            </a:endParaRPr>
          </a:p>
          <a:p>
            <a:endParaRPr lang="en-US" sz="2400" dirty="0">
              <a:solidFill>
                <a:schemeClr val="tx1"/>
              </a:solidFill>
            </a:endParaRPr>
          </a:p>
          <a:p>
            <a:pPr marL="342900" indent="-342900" algn="just"/>
            <a:endParaRPr lang="en-US" sz="240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1837531" y="3400425"/>
          <a:ext cx="6717242" cy="2133600"/>
        </p:xfrm>
        <a:graphic>
          <a:graphicData uri="http://schemas.openxmlformats.org/drawingml/2006/table">
            <a:tbl>
              <a:tblPr>
                <a:tableStyleId>{21E4AEA4-8DFA-4A89-87EB-49C32662AFE0}</a:tableStyleId>
              </a:tblPr>
              <a:tblGrid>
                <a:gridCol w="950572">
                  <a:extLst>
                    <a:ext uri="{9D8B030D-6E8A-4147-A177-3AD203B41FA5}">
                      <a16:colId xmlns:a16="http://schemas.microsoft.com/office/drawing/2014/main" xmlns="" val="20000"/>
                    </a:ext>
                  </a:extLst>
                </a:gridCol>
                <a:gridCol w="916976">
                  <a:extLst>
                    <a:ext uri="{9D8B030D-6E8A-4147-A177-3AD203B41FA5}">
                      <a16:colId xmlns:a16="http://schemas.microsoft.com/office/drawing/2014/main" xmlns="" val="20001"/>
                    </a:ext>
                  </a:extLst>
                </a:gridCol>
                <a:gridCol w="4849694">
                  <a:extLst>
                    <a:ext uri="{9D8B030D-6E8A-4147-A177-3AD203B41FA5}">
                      <a16:colId xmlns:a16="http://schemas.microsoft.com/office/drawing/2014/main" xmlns="" val="20002"/>
                    </a:ext>
                  </a:extLst>
                </a:gridCol>
              </a:tblGrid>
              <a:tr h="0">
                <a:tc>
                  <a:txBody>
                    <a:bodyPr/>
                    <a:lstStyle/>
                    <a:p>
                      <a:pPr marL="0" marR="0" algn="ctr">
                        <a:spcBef>
                          <a:spcPts val="600"/>
                        </a:spcBef>
                        <a:spcAft>
                          <a:spcPts val="0"/>
                        </a:spcAft>
                      </a:pPr>
                      <a:r>
                        <a:rPr lang="vi-VN" sz="2000" b="1">
                          <a:latin typeface="Times New Roman" pitchFamily="18" charset="0"/>
                          <a:cs typeface="Times New Roman" pitchFamily="18" charset="0"/>
                        </a:rPr>
                        <a:t>013</a:t>
                      </a:r>
                      <a:endParaRPr lang="en-US" sz="2000" b="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endParaRPr lang="en-US" sz="2000" b="1">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b="1">
                          <a:latin typeface="Times New Roman" pitchFamily="18" charset="0"/>
                          <a:cs typeface="Times New Roman" pitchFamily="18" charset="0"/>
                        </a:rPr>
                        <a:t>Lệnh chi tiền tạm ứng</a:t>
                      </a:r>
                      <a:endParaRPr lang="en-US" sz="2000" b="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0"/>
                  </a:ext>
                </a:extLst>
              </a:tr>
              <a:tr h="0">
                <a:tc>
                  <a:txBody>
                    <a:bodyPr/>
                    <a:lstStyle/>
                    <a:p>
                      <a:pPr marL="0" marR="0" algn="ctr">
                        <a:spcBef>
                          <a:spcPts val="600"/>
                        </a:spcBef>
                        <a:spcAft>
                          <a:spcPts val="0"/>
                        </a:spcAft>
                      </a:pPr>
                      <a:endParaRPr lang="vi-VN"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i="1">
                          <a:latin typeface="Times New Roman" pitchFamily="18" charset="0"/>
                          <a:cs typeface="Times New Roman" pitchFamily="18" charset="0"/>
                        </a:rPr>
                        <a:t>0131</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i="1">
                          <a:latin typeface="Times New Roman" pitchFamily="18" charset="0"/>
                          <a:cs typeface="Times New Roman" pitchFamily="18" charset="0"/>
                        </a:rPr>
                        <a:t>Năm trước</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1"/>
                  </a:ext>
                </a:extLst>
              </a:tr>
              <a:tr h="0">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01311</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Chi thường xuyên</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2"/>
                  </a:ext>
                </a:extLst>
              </a:tr>
              <a:tr h="0">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01312</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Ch</a:t>
                      </a:r>
                      <a:r>
                        <a:rPr lang="en-US" sz="2000">
                          <a:latin typeface="Times New Roman" pitchFamily="18" charset="0"/>
                          <a:cs typeface="Times New Roman" pitchFamily="18" charset="0"/>
                        </a:rPr>
                        <a:t>i</a:t>
                      </a:r>
                      <a:r>
                        <a:rPr lang="vi-VN" sz="2000">
                          <a:latin typeface="Times New Roman" pitchFamily="18" charset="0"/>
                          <a:cs typeface="Times New Roman" pitchFamily="18" charset="0"/>
                        </a:rPr>
                        <a:t> không thường xuyên</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3"/>
                  </a:ext>
                </a:extLst>
              </a:tr>
              <a:tr h="0">
                <a:tc>
                  <a:txBody>
                    <a:bodyPr/>
                    <a:lstStyle/>
                    <a:p>
                      <a:pPr marL="0" marR="0" algn="ctr">
                        <a:spcBef>
                          <a:spcPts val="600"/>
                        </a:spcBef>
                        <a:spcAft>
                          <a:spcPts val="0"/>
                        </a:spcAft>
                      </a:pPr>
                      <a:endParaRPr lang="vi-VN"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spcBef>
                          <a:spcPts val="600"/>
                        </a:spcBef>
                        <a:spcAft>
                          <a:spcPts val="0"/>
                        </a:spcAft>
                      </a:pPr>
                      <a:r>
                        <a:rPr lang="vi-VN" sz="2000" i="1">
                          <a:latin typeface="Times New Roman" pitchFamily="18" charset="0"/>
                          <a:cs typeface="Times New Roman" pitchFamily="18" charset="0"/>
                        </a:rPr>
                        <a:t>0132</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i="1">
                          <a:latin typeface="Times New Roman" pitchFamily="18" charset="0"/>
                          <a:cs typeface="Times New Roman" pitchFamily="18" charset="0"/>
                        </a:rPr>
                        <a:t>Năm nay</a:t>
                      </a:r>
                      <a:endParaRPr lang="en-US" sz="2000" i="1">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4"/>
                  </a:ext>
                </a:extLst>
              </a:tr>
              <a:tr h="0">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01321</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Chi thường xuyên</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5"/>
                  </a:ext>
                </a:extLst>
              </a:tr>
              <a:tr h="0">
                <a:tc>
                  <a:txBody>
                    <a:bodyPr/>
                    <a:lstStyle/>
                    <a:p>
                      <a:pPr marL="0" marR="0" algn="ctr">
                        <a:spcBef>
                          <a:spcPts val="600"/>
                        </a:spcBef>
                        <a:spcAft>
                          <a:spcPts val="0"/>
                        </a:spcAft>
                      </a:pPr>
                      <a:endParaRPr lang="en-US" sz="2000">
                        <a:solidFill>
                          <a:srgbClr val="000000"/>
                        </a:solidFill>
                        <a:latin typeface="Times New Roman" pitchFamily="18" charset="0"/>
                        <a:ea typeface="DejaVu Sans Condensed"/>
                        <a:cs typeface="Times New Roman" pitchFamily="18" charset="0"/>
                      </a:endParaRPr>
                    </a:p>
                  </a:txBody>
                  <a:tcPr marL="0" marR="0" marT="0" marB="0"/>
                </a:tc>
                <a:tc>
                  <a:txBody>
                    <a:bodyPr/>
                    <a:lstStyle/>
                    <a:p>
                      <a:pPr marL="0" marR="0" algn="r">
                        <a:spcBef>
                          <a:spcPts val="600"/>
                        </a:spcBef>
                        <a:spcAft>
                          <a:spcPts val="0"/>
                        </a:spcAft>
                      </a:pPr>
                      <a:r>
                        <a:rPr lang="vi-VN" sz="2000">
                          <a:latin typeface="Times New Roman" pitchFamily="18" charset="0"/>
                          <a:cs typeface="Times New Roman" pitchFamily="18" charset="0"/>
                        </a:rPr>
                        <a:t>01322</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tc>
                  <a:txBody>
                    <a:bodyPr/>
                    <a:lstStyle/>
                    <a:p>
                      <a:pPr marL="0" marR="0">
                        <a:spcBef>
                          <a:spcPts val="600"/>
                        </a:spcBef>
                        <a:spcAft>
                          <a:spcPts val="0"/>
                        </a:spcAft>
                      </a:pPr>
                      <a:r>
                        <a:rPr lang="vi-VN" sz="2000">
                          <a:latin typeface="Times New Roman" pitchFamily="18" charset="0"/>
                          <a:cs typeface="Times New Roman" pitchFamily="18" charset="0"/>
                        </a:rPr>
                        <a:t>Ch</a:t>
                      </a:r>
                      <a:r>
                        <a:rPr lang="en-US" sz="2000">
                          <a:latin typeface="Times New Roman" pitchFamily="18" charset="0"/>
                          <a:cs typeface="Times New Roman" pitchFamily="18" charset="0"/>
                        </a:rPr>
                        <a:t>i</a:t>
                      </a:r>
                      <a:r>
                        <a:rPr lang="vi-VN" sz="2000">
                          <a:latin typeface="Times New Roman" pitchFamily="18" charset="0"/>
                          <a:cs typeface="Times New Roman" pitchFamily="18" charset="0"/>
                        </a:rPr>
                        <a:t> không thường xuyên</a:t>
                      </a:r>
                      <a:endParaRPr lang="en-US" sz="2000">
                        <a:solidFill>
                          <a:srgbClr val="000000"/>
                        </a:solidFill>
                        <a:latin typeface="Times New Roman" pitchFamily="18" charset="0"/>
                        <a:ea typeface="DejaVu Sans Condensed"/>
                        <a:cs typeface="Times New Roman" pitchFamily="18" charset="0"/>
                      </a:endParaRPr>
                    </a:p>
                  </a:txBody>
                  <a:tcPr marL="0" marR="0" marT="0" marB="0" anchor="b"/>
                </a:tc>
                <a:extLst>
                  <a:ext uri="{0D108BD9-81ED-4DB2-BD59-A6C34878D82A}">
                    <a16:rowId xmlns:a16="http://schemas.microsoft.com/office/drawing/2014/main" xmlns="" val="10006"/>
                  </a:ext>
                </a:extLst>
              </a:tr>
            </a:tbl>
          </a:graphicData>
        </a:graphic>
      </p:graphicFrame>
    </p:spTree>
    <p:extLst>
      <p:ext uri="{BB962C8B-B14F-4D97-AF65-F5344CB8AC3E}">
        <p14:creationId xmlns="" xmlns:p14="http://schemas.microsoft.com/office/powerpoint/2010/main" val="33890450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a:latin typeface="Times New Roman" pitchFamily="18" charset="0"/>
                <a:cs typeface="Times New Roman" pitchFamily="18" charset="0"/>
              </a:rPr>
              <a:t>TÀI </a:t>
            </a:r>
            <a:r>
              <a:rPr lang="en-US" dirty="0" smtClean="0">
                <a:latin typeface="Times New Roman" pitchFamily="18" charset="0"/>
                <a:cs typeface="Times New Roman" pitchFamily="18" charset="0"/>
              </a:rPr>
              <a:t>KHOẢN 012, 013 – LỆNH CHI TIỀN</a:t>
            </a:r>
            <a:endParaRPr lang="en-US" dirty="0">
              <a:latin typeface="Times New Roman" pitchFamily="18" charset="0"/>
              <a:cs typeface="Times New Roman" pitchFamily="18" charset="0"/>
            </a:endParaRPr>
          </a:p>
        </p:txBody>
      </p:sp>
      <p:sp>
        <p:nvSpPr>
          <p:cNvPr id="4" name="TextBox 3"/>
          <p:cNvSpPr txBox="1"/>
          <p:nvPr/>
        </p:nvSpPr>
        <p:spPr>
          <a:xfrm>
            <a:off x="465931" y="1587282"/>
            <a:ext cx="9220200" cy="4708981"/>
          </a:xfrm>
          <a:prstGeom prst="rect">
            <a:avLst/>
          </a:prstGeom>
          <a:noFill/>
        </p:spPr>
        <p:txBody>
          <a:bodyPr wrap="square" rtlCol="0">
            <a:spAutoFit/>
          </a:bodyPr>
          <a:lstStyle/>
          <a:p>
            <a:pPr marL="457200" indent="-457200" algn="just">
              <a:buFont typeface="Wingdings" pitchFamily="2" charset="2"/>
              <a:buChar char="v"/>
            </a:pPr>
            <a:r>
              <a:rPr lang="en-US" sz="2800" b="1" dirty="0" err="1" smtClean="0">
                <a:solidFill>
                  <a:schemeClr val="tx1"/>
                </a:solidFill>
                <a:latin typeface="Times New Roman" pitchFamily="18" charset="0"/>
                <a:cs typeface="Times New Roman" pitchFamily="18" charset="0"/>
              </a:rPr>
              <a:t>Nguyên</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tắc</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hạch</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toán</a:t>
            </a:r>
            <a:endParaRPr lang="en-US" sz="2800" b="1" dirty="0" smtClean="0">
              <a:solidFill>
                <a:schemeClr val="tx1"/>
              </a:solidFill>
              <a:latin typeface="Times New Roman" pitchFamily="18" charset="0"/>
              <a:cs typeface="Times New Roman" pitchFamily="18" charset="0"/>
            </a:endParaRPr>
          </a:p>
          <a:p>
            <a:pPr algn="just"/>
            <a:r>
              <a:rPr lang="en-US" sz="2800" dirty="0" err="1" smtClean="0">
                <a:solidFill>
                  <a:schemeClr val="tx1"/>
                </a:solidFill>
                <a:latin typeface="Times New Roman" pitchFamily="18" charset="0"/>
                <a:cs typeface="Times New Roman" pitchFamily="18" charset="0"/>
              </a:rPr>
              <a:t>Phản</a:t>
            </a:r>
            <a:r>
              <a:rPr lang="en-US" sz="2800" dirty="0" smtClean="0">
                <a:solidFill>
                  <a:schemeClr val="tx1"/>
                </a:solidFill>
                <a:latin typeface="Times New Roman" pitchFamily="18" charset="0"/>
                <a:cs typeface="Times New Roman" pitchFamily="18" charset="0"/>
              </a:rPr>
              <a:t> </a:t>
            </a:r>
            <a:r>
              <a:rPr lang="en-US" sz="2800" dirty="0" err="1">
                <a:solidFill>
                  <a:schemeClr val="tx1"/>
                </a:solidFill>
                <a:latin typeface="Times New Roman" pitchFamily="18" charset="0"/>
                <a:cs typeface="Times New Roman" pitchFamily="18" charset="0"/>
              </a:rPr>
              <a:t>ánh</a:t>
            </a:r>
            <a:r>
              <a:rPr lang="en-US" sz="2800" dirty="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số</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kinh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phí</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được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cấp</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bằng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Lệnh</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tiền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Tạm</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ứng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hoặc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Thực</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vào</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tài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khoản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tiền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gửi</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của</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đơn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vị</a:t>
            </a:r>
            <a:endParaRPr lang="en-US" sz="2800" dirty="0">
              <a:solidFill>
                <a:schemeClr val="tx1"/>
              </a:solidFill>
              <a:latin typeface="Times New Roman" pitchFamily="18" charset="0"/>
              <a:cs typeface="Times New Roman" pitchFamily="18" charset="0"/>
            </a:endParaRPr>
          </a:p>
          <a:p>
            <a:pPr marL="514350" indent="-514350" algn="just">
              <a:buFont typeface="+mj-lt"/>
              <a:buAutoNum type="arabicPeriod"/>
            </a:pPr>
            <a:r>
              <a:rPr lang="en-US" sz="2800" dirty="0" err="1" smtClean="0">
                <a:solidFill>
                  <a:schemeClr val="tx1"/>
                </a:solidFill>
                <a:latin typeface="Times New Roman" pitchFamily="18" charset="0"/>
                <a:cs typeface="Times New Roman" pitchFamily="18" charset="0"/>
              </a:rPr>
              <a:t>Phát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sinh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Nợ</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Số</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kinh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phí</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được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cấp</a:t>
            </a:r>
            <a:endParaRPr lang="en-US" sz="2800" dirty="0" smtClean="0">
              <a:solidFill>
                <a:schemeClr val="tx1"/>
              </a:solidFill>
              <a:latin typeface="Times New Roman" pitchFamily="18" charset="0"/>
              <a:cs typeface="Times New Roman" pitchFamily="18" charset="0"/>
            </a:endParaRPr>
          </a:p>
          <a:p>
            <a:pPr marL="514350" indent="-514350" algn="just">
              <a:buFont typeface="+mj-lt"/>
              <a:buAutoNum type="arabicPeriod"/>
            </a:pPr>
            <a:r>
              <a:rPr lang="en-US" sz="2800" dirty="0" err="1" smtClean="0">
                <a:solidFill>
                  <a:schemeClr val="tx1"/>
                </a:solidFill>
                <a:latin typeface="Times New Roman" pitchFamily="18" charset="0"/>
                <a:cs typeface="Times New Roman" pitchFamily="18" charset="0"/>
              </a:rPr>
              <a:t>Phát</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sinh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Có</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Số</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đã</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thực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sử</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dụng</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từ</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lệnh</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tiền</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thực</a:t>
            </a:r>
            <a:r>
              <a:rPr lang="en-US" sz="2800" dirty="0" smtClean="0">
                <a:solidFill>
                  <a:schemeClr val="tx1"/>
                </a:solidFill>
                <a:latin typeface="Times New Roman" pitchFamily="18" charset="0"/>
                <a:cs typeface="Times New Roman" pitchFamily="18" charset="0"/>
              </a:rPr>
              <a:t> chi, </a:t>
            </a:r>
            <a:r>
              <a:rPr lang="en-US" sz="2800" dirty="0" err="1" smtClean="0">
                <a:solidFill>
                  <a:schemeClr val="tx1"/>
                </a:solidFill>
                <a:latin typeface="Times New Roman" pitchFamily="18" charset="0"/>
                <a:cs typeface="Times New Roman" pitchFamily="18" charset="0"/>
              </a:rPr>
              <a:t>hoặc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số</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đã</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làm</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thủ</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tục</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thanh</a:t>
            </a:r>
            <a:r>
              <a:rPr lang="en-US" sz="2800" dirty="0" smtClean="0">
                <a:solidFill>
                  <a:schemeClr val="tx1"/>
                </a:solidFill>
                <a:latin typeface="Times New Roman" pitchFamily="18" charset="0"/>
                <a:cs typeface="Times New Roman" pitchFamily="18" charset="0"/>
              </a:rPr>
              <a:t> </a:t>
            </a:r>
            <a:r>
              <a:rPr lang="en-US" sz="2800" dirty="0" err="1" smtClean="0">
                <a:solidFill>
                  <a:schemeClr val="tx1"/>
                </a:solidFill>
                <a:latin typeface="Times New Roman" pitchFamily="18" charset="0"/>
                <a:cs typeface="Times New Roman" pitchFamily="18" charset="0"/>
              </a:rPr>
              <a:t>toán</a:t>
            </a:r>
            <a:r>
              <a:rPr lang="en-US" sz="2800" dirty="0" smtClean="0">
                <a:solidFill>
                  <a:schemeClr val="tx1"/>
                </a:solidFill>
                <a:latin typeface="Times New Roman" pitchFamily="18" charset="0"/>
                <a:cs typeface="Times New Roman" pitchFamily="18" charset="0"/>
              </a:rPr>
              <a:t> </a:t>
            </a:r>
          </a:p>
          <a:p>
            <a:pPr marL="514350" indent="-514350" algn="just">
              <a:buFont typeface="+mj-lt"/>
              <a:buAutoNum type="arabicPeriod"/>
            </a:pPr>
            <a:endParaRPr lang="en-US" sz="2000" dirty="0">
              <a:solidFill>
                <a:schemeClr val="tx1"/>
              </a:solidFill>
            </a:endParaRPr>
          </a:p>
          <a:p>
            <a:pPr algn="just"/>
            <a:endParaRPr lang="en-US" sz="2000" dirty="0">
              <a:solidFill>
                <a:schemeClr val="tx1"/>
              </a:solidFill>
            </a:endParaRPr>
          </a:p>
          <a:p>
            <a:pPr algn="just"/>
            <a:endParaRPr lang="en-US" sz="2000" dirty="0">
              <a:solidFill>
                <a:schemeClr val="tx1"/>
              </a:solidFill>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400"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2090949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TÀI KHOẢN 012, 013 – LỆNH CHI TIỀN</a:t>
            </a: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b="1" dirty="0" err="1" smtClean="0"/>
              <a:t>Các</a:t>
            </a:r>
            <a:r>
              <a:rPr lang="en-US" b="1" dirty="0" smtClean="0"/>
              <a:t> </a:t>
            </a:r>
            <a:r>
              <a:rPr lang="en-US" b="1" dirty="0" err="1" smtClean="0"/>
              <a:t>điểm</a:t>
            </a:r>
            <a:r>
              <a:rPr lang="en-US" b="1" dirty="0" smtClean="0"/>
              <a:t> </a:t>
            </a:r>
            <a:r>
              <a:rPr lang="en-US" b="1" dirty="0" err="1" smtClean="0"/>
              <a:t>thay</a:t>
            </a:r>
            <a:r>
              <a:rPr lang="en-US" b="1" dirty="0" smtClean="0"/>
              <a:t> </a:t>
            </a:r>
            <a:r>
              <a:rPr lang="en-US" b="1" dirty="0" err="1" smtClean="0"/>
              <a:t>đổi</a:t>
            </a:r>
            <a:r>
              <a:rPr lang="en-US" b="1" dirty="0" smtClean="0"/>
              <a:t> so </a:t>
            </a:r>
            <a:r>
              <a:rPr lang="en-US" b="1" dirty="0" err="1" smtClean="0"/>
              <a:t>với</a:t>
            </a:r>
            <a:r>
              <a:rPr lang="en-US" b="1" dirty="0" smtClean="0"/>
              <a:t> </a:t>
            </a:r>
            <a:r>
              <a:rPr lang="en-US" b="1" dirty="0" err="1" smtClean="0"/>
              <a:t>chế</a:t>
            </a:r>
            <a:r>
              <a:rPr lang="en-US" b="1" dirty="0" smtClean="0"/>
              <a:t> </a:t>
            </a:r>
            <a:r>
              <a:rPr lang="en-US" b="1" dirty="0" err="1" smtClean="0"/>
              <a:t>độ</a:t>
            </a:r>
            <a:r>
              <a:rPr lang="en-US" b="1" dirty="0" smtClean="0"/>
              <a:t> </a:t>
            </a:r>
            <a:r>
              <a:rPr lang="en-US" b="1" dirty="0" err="1" smtClean="0"/>
              <a:t>kế</a:t>
            </a:r>
            <a:r>
              <a:rPr lang="en-US" b="1" dirty="0" smtClean="0"/>
              <a:t> </a:t>
            </a:r>
            <a:r>
              <a:rPr lang="en-US" b="1" dirty="0" err="1" smtClean="0"/>
              <a:t>toán</a:t>
            </a:r>
            <a:r>
              <a:rPr lang="en-US" b="1" dirty="0" smtClean="0"/>
              <a:t> </a:t>
            </a:r>
            <a:r>
              <a:rPr lang="en-US" b="1" dirty="0" err="1" smtClean="0"/>
              <a:t>cũ</a:t>
            </a:r>
            <a:endParaRPr lang="en-US" b="1" dirty="0" smtClean="0"/>
          </a:p>
          <a:p>
            <a:pPr marL="0" indent="0">
              <a:buNone/>
            </a:pPr>
            <a:endParaRPr lang="en-US" dirty="0"/>
          </a:p>
        </p:txBody>
      </p:sp>
      <p:pic>
        <p:nvPicPr>
          <p:cNvPr id="717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42" y="2638425"/>
            <a:ext cx="10095752" cy="14801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19122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3238" y="1038225"/>
            <a:ext cx="8861425" cy="6400800"/>
          </a:xfrm>
        </p:spPr>
        <p:txBody>
          <a:bodyPr/>
          <a:lstStyle/>
          <a:p>
            <a:pPr marL="457200" indent="-457200">
              <a:lnSpc>
                <a:spcPct val="80000"/>
              </a:lnSpc>
              <a:buFont typeface="+mj-lt"/>
              <a:buAutoNum type="arabicPeriod"/>
            </a:pPr>
            <a:r>
              <a:rPr lang="en-US" sz="1800" b="1" dirty="0" err="1" smtClean="0"/>
              <a:t>Nhận</a:t>
            </a:r>
            <a:r>
              <a:rPr lang="en-US" sz="1800" b="1" dirty="0" smtClean="0"/>
              <a:t> </a:t>
            </a:r>
            <a:r>
              <a:rPr lang="en-US" sz="1800" b="1" dirty="0" err="1" smtClean="0"/>
              <a:t>dự</a:t>
            </a:r>
            <a:r>
              <a:rPr lang="en-US" sz="1800" b="1" dirty="0" smtClean="0"/>
              <a:t> </a:t>
            </a:r>
            <a:r>
              <a:rPr lang="en-US" sz="1800" b="1" dirty="0" err="1" smtClean="0"/>
              <a:t>toán</a:t>
            </a:r>
            <a:endParaRPr lang="en-US" sz="1800" b="1" dirty="0" smtClean="0"/>
          </a:p>
          <a:p>
            <a:pPr marL="857250" lvl="1" indent="-457200">
              <a:lnSpc>
                <a:spcPct val="80000"/>
              </a:lnSpc>
              <a:buFont typeface="Wingdings" pitchFamily="2" charset="2"/>
              <a:buChar char="ü"/>
            </a:pPr>
            <a:r>
              <a:rPr lang="en-US" sz="1800" b="1" dirty="0" err="1" smtClean="0"/>
              <a:t>Nợ</a:t>
            </a:r>
            <a:r>
              <a:rPr lang="en-US" sz="1800" b="1" dirty="0" smtClean="0"/>
              <a:t> TK 00821/00822: </a:t>
            </a:r>
            <a:r>
              <a:rPr lang="en-US" sz="1800" b="1" dirty="0" err="1" smtClean="0"/>
              <a:t>Số</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chi </a:t>
            </a:r>
            <a:r>
              <a:rPr lang="en-US" sz="1800" b="1" dirty="0" err="1" smtClean="0"/>
              <a:t>hoạt</a:t>
            </a:r>
            <a:r>
              <a:rPr lang="en-US" sz="1800" b="1" dirty="0" smtClean="0"/>
              <a:t> </a:t>
            </a:r>
            <a:r>
              <a:rPr lang="en-US" sz="1800" b="1" dirty="0" err="1" smtClean="0"/>
              <a:t>động</a:t>
            </a:r>
            <a:r>
              <a:rPr lang="en-US" sz="1800" b="1" dirty="0" smtClean="0"/>
              <a:t> </a:t>
            </a:r>
            <a:r>
              <a:rPr lang="en-US" sz="1800" b="1" dirty="0" err="1" smtClean="0"/>
              <a:t>thường</a:t>
            </a:r>
            <a:r>
              <a:rPr lang="en-US" sz="1800" b="1" dirty="0" smtClean="0"/>
              <a:t> </a:t>
            </a:r>
            <a:r>
              <a:rPr lang="en-US" sz="1800" b="1" dirty="0" err="1" smtClean="0"/>
              <a:t>xuyên</a:t>
            </a:r>
            <a:r>
              <a:rPr lang="en-US" sz="1800" b="1" dirty="0" smtClean="0"/>
              <a:t>/ </a:t>
            </a:r>
            <a:r>
              <a:rPr lang="en-US" sz="1800" b="1" dirty="0" err="1" smtClean="0"/>
              <a:t>không</a:t>
            </a:r>
            <a:r>
              <a:rPr lang="en-US" sz="1800" b="1" dirty="0" smtClean="0"/>
              <a:t> </a:t>
            </a:r>
            <a:r>
              <a:rPr lang="en-US" sz="1800" b="1" dirty="0" err="1" smtClean="0"/>
              <a:t>thường</a:t>
            </a:r>
            <a:r>
              <a:rPr lang="en-US" sz="1800" b="1" dirty="0" smtClean="0"/>
              <a:t> </a:t>
            </a:r>
            <a:r>
              <a:rPr lang="en-US" sz="1800" b="1" dirty="0" err="1" smtClean="0"/>
              <a:t>xuyên</a:t>
            </a:r>
            <a:r>
              <a:rPr lang="en-US" sz="1800" b="1" dirty="0" smtClean="0"/>
              <a:t> </a:t>
            </a:r>
            <a:r>
              <a:rPr lang="en-US" sz="1800" b="1" dirty="0" err="1" smtClean="0"/>
              <a:t>được</a:t>
            </a:r>
            <a:r>
              <a:rPr lang="en-US" sz="1800" b="1" dirty="0" smtClean="0"/>
              <a:t> </a:t>
            </a:r>
            <a:r>
              <a:rPr lang="en-US" sz="1800" b="1" dirty="0" err="1" smtClean="0"/>
              <a:t>giao</a:t>
            </a:r>
            <a:endParaRPr lang="en-US" sz="1800" b="1" dirty="0" smtClean="0"/>
          </a:p>
          <a:p>
            <a:pPr marL="857250" lvl="1" indent="-457200">
              <a:lnSpc>
                <a:spcPct val="80000"/>
              </a:lnSpc>
              <a:buFont typeface="Wingdings" pitchFamily="2" charset="2"/>
              <a:buChar char="ü"/>
            </a:pPr>
            <a:r>
              <a:rPr lang="en-US" sz="1800" b="1" dirty="0" err="1" smtClean="0"/>
              <a:t>Nợ</a:t>
            </a:r>
            <a:r>
              <a:rPr lang="en-US" sz="1800" b="1" dirty="0" smtClean="0"/>
              <a:t> TK 0092: </a:t>
            </a:r>
            <a:r>
              <a:rPr lang="en-US" sz="1800" b="1" dirty="0" err="1" smtClean="0"/>
              <a:t>Số</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đầu</a:t>
            </a:r>
            <a:r>
              <a:rPr lang="en-US" sz="1800" b="1" dirty="0" smtClean="0"/>
              <a:t> </a:t>
            </a:r>
            <a:r>
              <a:rPr lang="en-US" sz="1800" b="1" dirty="0" err="1" smtClean="0"/>
              <a:t>tư</a:t>
            </a:r>
            <a:r>
              <a:rPr lang="en-US" sz="1800" b="1" dirty="0" smtClean="0"/>
              <a:t> XDCB </a:t>
            </a:r>
            <a:r>
              <a:rPr lang="en-US" sz="1800" b="1" dirty="0" err="1" smtClean="0"/>
              <a:t>được</a:t>
            </a:r>
            <a:r>
              <a:rPr lang="en-US" sz="1800" b="1" dirty="0" smtClean="0"/>
              <a:t> </a:t>
            </a:r>
            <a:r>
              <a:rPr lang="en-US" sz="1800" b="1" dirty="0" err="1" smtClean="0"/>
              <a:t>giao</a:t>
            </a:r>
            <a:endParaRPr lang="en-US" sz="1800" b="1" dirty="0" smtClean="0"/>
          </a:p>
          <a:p>
            <a:pPr marL="457200" indent="-457200">
              <a:lnSpc>
                <a:spcPct val="80000"/>
              </a:lnSpc>
              <a:buFont typeface="+mj-lt"/>
              <a:buAutoNum type="arabicPeriod"/>
            </a:pPr>
            <a:r>
              <a:rPr lang="en-US" sz="1800" b="1" dirty="0" err="1" smtClean="0"/>
              <a:t>Điều</a:t>
            </a:r>
            <a:r>
              <a:rPr lang="en-US" sz="1800" b="1" dirty="0" smtClean="0"/>
              <a:t> </a:t>
            </a:r>
            <a:r>
              <a:rPr lang="en-US" sz="1800" b="1" dirty="0" err="1" smtClean="0"/>
              <a:t>chỉnh</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p>
          <a:p>
            <a:pPr marL="857250" lvl="1" indent="-457200">
              <a:lnSpc>
                <a:spcPct val="80000"/>
              </a:lnSpc>
              <a:buFont typeface="Wingdings" pitchFamily="2" charset="2"/>
              <a:buChar char="ü"/>
            </a:pPr>
            <a:r>
              <a:rPr lang="en-US" sz="1800" b="1" dirty="0" err="1" smtClean="0"/>
              <a:t>Nợ</a:t>
            </a:r>
            <a:r>
              <a:rPr lang="en-US" sz="1800" b="1" dirty="0" smtClean="0"/>
              <a:t> TK 00821/00822: </a:t>
            </a:r>
            <a:r>
              <a:rPr lang="en-US" sz="1800" b="1" dirty="0" err="1" smtClean="0"/>
              <a:t>Điều</a:t>
            </a:r>
            <a:r>
              <a:rPr lang="en-US" sz="1800" b="1" dirty="0" smtClean="0"/>
              <a:t> </a:t>
            </a:r>
            <a:r>
              <a:rPr lang="en-US" sz="1800" b="1" dirty="0" err="1" smtClean="0"/>
              <a:t>chỉnh</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chi </a:t>
            </a:r>
            <a:r>
              <a:rPr lang="en-US" sz="1800" b="1" dirty="0" err="1" smtClean="0"/>
              <a:t>hoạt</a:t>
            </a:r>
            <a:r>
              <a:rPr lang="en-US" sz="1800" b="1" dirty="0" smtClean="0"/>
              <a:t> </a:t>
            </a:r>
            <a:r>
              <a:rPr lang="en-US" sz="1800" b="1" dirty="0" err="1" smtClean="0"/>
              <a:t>động</a:t>
            </a:r>
            <a:r>
              <a:rPr lang="en-US" sz="1800" b="1" dirty="0"/>
              <a:t> </a:t>
            </a:r>
            <a:r>
              <a:rPr lang="en-US" sz="1800" b="1" dirty="0" smtClean="0"/>
              <a:t>(</a:t>
            </a:r>
            <a:r>
              <a:rPr lang="en-US" sz="1800" b="1" dirty="0" err="1" smtClean="0"/>
              <a:t>điều</a:t>
            </a:r>
            <a:r>
              <a:rPr lang="en-US" sz="1800" b="1" dirty="0" smtClean="0"/>
              <a:t> </a:t>
            </a:r>
            <a:r>
              <a:rPr lang="en-US" sz="1800" b="1" dirty="0" err="1" smtClean="0"/>
              <a:t>chỉnh</a:t>
            </a:r>
            <a:r>
              <a:rPr lang="en-US" sz="1800" b="1" dirty="0" smtClean="0"/>
              <a:t> </a:t>
            </a:r>
            <a:r>
              <a:rPr lang="en-US" sz="1800" b="1" dirty="0" err="1" smtClean="0"/>
              <a:t>tăng</a:t>
            </a:r>
            <a:r>
              <a:rPr lang="en-US" sz="1800" b="1" dirty="0" smtClean="0"/>
              <a:t> </a:t>
            </a:r>
            <a:r>
              <a:rPr lang="en-US" sz="1800" b="1" dirty="0" err="1" smtClean="0"/>
              <a:t>ghi</a:t>
            </a:r>
            <a:r>
              <a:rPr lang="en-US" sz="1800" b="1" dirty="0" smtClean="0"/>
              <a:t> </a:t>
            </a:r>
            <a:r>
              <a:rPr lang="en-US" sz="1800" b="1" dirty="0" err="1" smtClean="0"/>
              <a:t>dương</a:t>
            </a:r>
            <a:r>
              <a:rPr lang="en-US" sz="1800" b="1" dirty="0" smtClean="0"/>
              <a:t>, </a:t>
            </a:r>
            <a:r>
              <a:rPr lang="en-US" sz="1800" b="1" dirty="0" err="1" smtClean="0"/>
              <a:t>điều</a:t>
            </a:r>
            <a:r>
              <a:rPr lang="en-US" sz="1800" b="1" dirty="0" smtClean="0"/>
              <a:t> </a:t>
            </a:r>
            <a:r>
              <a:rPr lang="en-US" sz="1800" b="1" dirty="0" err="1" smtClean="0"/>
              <a:t>chỉnh</a:t>
            </a:r>
            <a:r>
              <a:rPr lang="en-US" sz="1800" b="1" dirty="0" smtClean="0"/>
              <a:t> </a:t>
            </a:r>
            <a:r>
              <a:rPr lang="en-US" sz="1800" b="1" dirty="0" err="1" smtClean="0"/>
              <a:t>giảm</a:t>
            </a:r>
            <a:r>
              <a:rPr lang="en-US" sz="1800" b="1" dirty="0" smtClean="0"/>
              <a:t> </a:t>
            </a:r>
            <a:r>
              <a:rPr lang="en-US" sz="1800" b="1" dirty="0" err="1" smtClean="0"/>
              <a:t>ghi</a:t>
            </a:r>
            <a:r>
              <a:rPr lang="en-US" sz="1800" b="1" dirty="0" smtClean="0"/>
              <a:t> </a:t>
            </a:r>
            <a:r>
              <a:rPr lang="en-US" sz="1800" b="1" dirty="0" err="1" smtClean="0"/>
              <a:t>âm</a:t>
            </a:r>
            <a:r>
              <a:rPr lang="en-US" sz="1800" b="1" dirty="0" smtClean="0"/>
              <a:t>)</a:t>
            </a:r>
          </a:p>
          <a:p>
            <a:pPr marL="857250" lvl="1" indent="-457200">
              <a:lnSpc>
                <a:spcPct val="80000"/>
              </a:lnSpc>
              <a:buFont typeface="Wingdings" pitchFamily="2" charset="2"/>
              <a:buChar char="ü"/>
            </a:pPr>
            <a:r>
              <a:rPr lang="en-US" sz="1800" b="1" dirty="0" err="1" smtClean="0"/>
              <a:t>Nợ</a:t>
            </a:r>
            <a:r>
              <a:rPr lang="en-US" sz="1800" b="1" dirty="0" smtClean="0"/>
              <a:t> TK 0092: </a:t>
            </a:r>
            <a:r>
              <a:rPr lang="en-US" sz="1800" b="1" dirty="0" err="1"/>
              <a:t>Điều</a:t>
            </a:r>
            <a:r>
              <a:rPr lang="en-US" sz="1800" b="1" dirty="0"/>
              <a:t> </a:t>
            </a:r>
            <a:r>
              <a:rPr lang="en-US" sz="1800" b="1" dirty="0" err="1"/>
              <a:t>chỉnh</a:t>
            </a:r>
            <a:r>
              <a:rPr lang="en-US" sz="1800" b="1" dirty="0"/>
              <a:t> </a:t>
            </a:r>
            <a:r>
              <a:rPr lang="en-US" sz="1800" b="1" dirty="0" err="1"/>
              <a:t>dự</a:t>
            </a:r>
            <a:r>
              <a:rPr lang="en-US" sz="1800" b="1" dirty="0"/>
              <a:t> </a:t>
            </a:r>
            <a:r>
              <a:rPr lang="en-US" sz="1800" b="1" dirty="0" err="1"/>
              <a:t>toán</a:t>
            </a:r>
            <a:r>
              <a:rPr lang="en-US" sz="1800" b="1" dirty="0"/>
              <a:t> </a:t>
            </a:r>
            <a:r>
              <a:rPr lang="en-US" sz="1800" b="1" dirty="0" err="1" smtClean="0"/>
              <a:t>đầu</a:t>
            </a:r>
            <a:r>
              <a:rPr lang="en-US" sz="1800" b="1" dirty="0" smtClean="0"/>
              <a:t> </a:t>
            </a:r>
            <a:r>
              <a:rPr lang="en-US" sz="1800" b="1" dirty="0" err="1" smtClean="0"/>
              <a:t>tư</a:t>
            </a:r>
            <a:r>
              <a:rPr lang="en-US" sz="1800" b="1" dirty="0" smtClean="0"/>
              <a:t> XDCB </a:t>
            </a:r>
            <a:r>
              <a:rPr lang="en-US" sz="1800" b="1" dirty="0"/>
              <a:t>(</a:t>
            </a:r>
            <a:r>
              <a:rPr lang="en-US" sz="1800" b="1" dirty="0" err="1"/>
              <a:t>điều</a:t>
            </a:r>
            <a:r>
              <a:rPr lang="en-US" sz="1800" b="1" dirty="0"/>
              <a:t> </a:t>
            </a:r>
            <a:r>
              <a:rPr lang="en-US" sz="1800" b="1" dirty="0" err="1"/>
              <a:t>chỉnh</a:t>
            </a:r>
            <a:r>
              <a:rPr lang="en-US" sz="1800" b="1" dirty="0"/>
              <a:t> </a:t>
            </a:r>
            <a:r>
              <a:rPr lang="en-US" sz="1800" b="1" dirty="0" err="1"/>
              <a:t>tăng</a:t>
            </a:r>
            <a:r>
              <a:rPr lang="en-US" sz="1800" b="1" dirty="0"/>
              <a:t> </a:t>
            </a:r>
            <a:r>
              <a:rPr lang="en-US" sz="1800" b="1" dirty="0" err="1"/>
              <a:t>ghi</a:t>
            </a:r>
            <a:r>
              <a:rPr lang="en-US" sz="1800" b="1" dirty="0"/>
              <a:t> </a:t>
            </a:r>
            <a:r>
              <a:rPr lang="en-US" sz="1800" b="1" dirty="0" err="1"/>
              <a:t>dương</a:t>
            </a:r>
            <a:r>
              <a:rPr lang="en-US" sz="1800" b="1" dirty="0"/>
              <a:t>, </a:t>
            </a:r>
            <a:r>
              <a:rPr lang="en-US" sz="1800" b="1" dirty="0" err="1"/>
              <a:t>điều</a:t>
            </a:r>
            <a:r>
              <a:rPr lang="en-US" sz="1800" b="1" dirty="0"/>
              <a:t> </a:t>
            </a:r>
            <a:r>
              <a:rPr lang="en-US" sz="1800" b="1" dirty="0" err="1"/>
              <a:t>chỉnh</a:t>
            </a:r>
            <a:r>
              <a:rPr lang="en-US" sz="1800" b="1" dirty="0"/>
              <a:t> </a:t>
            </a:r>
            <a:r>
              <a:rPr lang="en-US" sz="1800" b="1" dirty="0" err="1"/>
              <a:t>giảm</a:t>
            </a:r>
            <a:r>
              <a:rPr lang="en-US" sz="1800" b="1" dirty="0"/>
              <a:t> </a:t>
            </a:r>
            <a:r>
              <a:rPr lang="en-US" sz="1800" b="1" dirty="0" err="1"/>
              <a:t>ghi</a:t>
            </a:r>
            <a:r>
              <a:rPr lang="en-US" sz="1800" b="1" dirty="0"/>
              <a:t> </a:t>
            </a:r>
            <a:r>
              <a:rPr lang="en-US" sz="1800" b="1" dirty="0" err="1"/>
              <a:t>âm</a:t>
            </a:r>
            <a:r>
              <a:rPr lang="en-US" sz="1800" b="1" dirty="0" smtClean="0"/>
              <a:t>)</a:t>
            </a:r>
          </a:p>
          <a:p>
            <a:pPr marL="457200" indent="-457200">
              <a:lnSpc>
                <a:spcPct val="80000"/>
              </a:lnSpc>
              <a:buFont typeface="+mj-lt"/>
              <a:buAutoNum type="arabicPeriod"/>
            </a:pPr>
            <a:r>
              <a:rPr lang="en-US" sz="1800" b="1" dirty="0" err="1" smtClean="0"/>
              <a:t>Hủy</a:t>
            </a:r>
            <a:r>
              <a:rPr lang="en-US" sz="1800" b="1" dirty="0" smtClean="0"/>
              <a:t> </a:t>
            </a:r>
            <a:r>
              <a:rPr lang="en-US" sz="1800" b="1" dirty="0" err="1" smtClean="0"/>
              <a:t>dự</a:t>
            </a:r>
            <a:r>
              <a:rPr lang="en-US" sz="1800" b="1" dirty="0" smtClean="0"/>
              <a:t> </a:t>
            </a:r>
            <a:r>
              <a:rPr lang="en-US" sz="1800" b="1" dirty="0" err="1" smtClean="0"/>
              <a:t>toán</a:t>
            </a:r>
            <a:endParaRPr lang="en-US" sz="1800" b="1" dirty="0" smtClean="0"/>
          </a:p>
          <a:p>
            <a:pPr marL="857250" lvl="1" indent="-457200">
              <a:lnSpc>
                <a:spcPct val="80000"/>
              </a:lnSpc>
              <a:buFont typeface="Wingdings" pitchFamily="2" charset="2"/>
              <a:buChar char="ü"/>
            </a:pPr>
            <a:r>
              <a:rPr lang="en-US" sz="1800" b="1" dirty="0" err="1" smtClean="0"/>
              <a:t>Nợ</a:t>
            </a:r>
            <a:r>
              <a:rPr lang="en-US" sz="1800" b="1" dirty="0" smtClean="0"/>
              <a:t> TK 00821/00822/0092: </a:t>
            </a:r>
            <a:r>
              <a:rPr lang="en-US" sz="1800" b="1" dirty="0" err="1" smtClean="0"/>
              <a:t>Hủy</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ghi</a:t>
            </a:r>
            <a:r>
              <a:rPr lang="en-US" sz="1800" b="1" dirty="0" smtClean="0"/>
              <a:t> </a:t>
            </a:r>
            <a:r>
              <a:rPr lang="en-US" sz="1800" b="1" dirty="0" err="1" smtClean="0"/>
              <a:t>âm</a:t>
            </a:r>
            <a:r>
              <a:rPr lang="en-US" sz="1800" b="1" dirty="0" smtClean="0"/>
              <a:t>)</a:t>
            </a:r>
          </a:p>
          <a:p>
            <a:pPr marL="457200" indent="-457200">
              <a:lnSpc>
                <a:spcPct val="80000"/>
              </a:lnSpc>
              <a:buFont typeface="+mj-lt"/>
              <a:buAutoNum type="arabicPeriod"/>
            </a:pPr>
            <a:r>
              <a:rPr lang="en-US" sz="1800" b="1" dirty="0" err="1" smtClean="0"/>
              <a:t>Giao</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ứng</a:t>
            </a:r>
            <a:r>
              <a:rPr lang="en-US" sz="1800" b="1" dirty="0" smtClean="0"/>
              <a:t> </a:t>
            </a:r>
            <a:r>
              <a:rPr lang="en-US" sz="1800" b="1" dirty="0" err="1" smtClean="0"/>
              <a:t>trước</a:t>
            </a:r>
            <a:r>
              <a:rPr lang="en-US" sz="1800" b="1" dirty="0" smtClean="0"/>
              <a:t> </a:t>
            </a:r>
            <a:r>
              <a:rPr lang="en-US" sz="1800" b="1" dirty="0" err="1" smtClean="0"/>
              <a:t>đầu</a:t>
            </a:r>
            <a:r>
              <a:rPr lang="en-US" sz="1800" b="1" dirty="0" smtClean="0"/>
              <a:t> </a:t>
            </a:r>
            <a:r>
              <a:rPr lang="en-US" sz="1800" b="1" dirty="0" err="1" smtClean="0"/>
              <a:t>tư</a:t>
            </a:r>
            <a:r>
              <a:rPr lang="en-US" sz="1800" b="1" dirty="0" smtClean="0"/>
              <a:t> XDCB</a:t>
            </a:r>
          </a:p>
          <a:p>
            <a:pPr marL="857250" lvl="1" indent="-457200">
              <a:lnSpc>
                <a:spcPct val="80000"/>
              </a:lnSpc>
              <a:buFont typeface="Wingdings" pitchFamily="2" charset="2"/>
              <a:buChar char="ü"/>
            </a:pPr>
            <a:r>
              <a:rPr lang="en-US" sz="1800" b="1" dirty="0" err="1" smtClean="0"/>
              <a:t>Nợ</a:t>
            </a:r>
            <a:r>
              <a:rPr lang="en-US" sz="1800" b="1" dirty="0" smtClean="0"/>
              <a:t> TK 0093: </a:t>
            </a:r>
            <a:r>
              <a:rPr lang="en-US" sz="1800" b="1" dirty="0" err="1" smtClean="0"/>
              <a:t>Số</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đầu</a:t>
            </a:r>
            <a:r>
              <a:rPr lang="en-US" sz="1800" b="1" dirty="0" smtClean="0"/>
              <a:t> </a:t>
            </a:r>
            <a:r>
              <a:rPr lang="en-US" sz="1800" b="1" dirty="0" err="1" smtClean="0"/>
              <a:t>tư</a:t>
            </a:r>
            <a:r>
              <a:rPr lang="en-US" sz="1800" b="1" dirty="0" smtClean="0"/>
              <a:t> XDCB </a:t>
            </a:r>
            <a:r>
              <a:rPr lang="en-US" sz="1800" b="1" dirty="0" err="1" smtClean="0"/>
              <a:t>được</a:t>
            </a:r>
            <a:r>
              <a:rPr lang="en-US" sz="1800" b="1" dirty="0" smtClean="0"/>
              <a:t> </a:t>
            </a:r>
            <a:r>
              <a:rPr lang="en-US" sz="1800" b="1" dirty="0" err="1" smtClean="0"/>
              <a:t>ứng</a:t>
            </a:r>
            <a:r>
              <a:rPr lang="en-US" sz="1800" b="1" dirty="0" smtClean="0"/>
              <a:t> </a:t>
            </a:r>
            <a:r>
              <a:rPr lang="en-US" sz="1800" b="1" dirty="0" err="1" smtClean="0"/>
              <a:t>trước</a:t>
            </a:r>
            <a:endParaRPr lang="en-US" sz="1800" b="1" dirty="0" smtClean="0"/>
          </a:p>
          <a:p>
            <a:pPr marL="457200" indent="-457200">
              <a:lnSpc>
                <a:spcPct val="80000"/>
              </a:lnSpc>
              <a:buFont typeface="+mj-lt"/>
              <a:buAutoNum type="arabicPeriod"/>
            </a:pPr>
            <a:r>
              <a:rPr lang="en-US" sz="1800" b="1" dirty="0" err="1" smtClean="0"/>
              <a:t>Giao</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đầu</a:t>
            </a:r>
            <a:r>
              <a:rPr lang="en-US" sz="1800" b="1" dirty="0" smtClean="0"/>
              <a:t> </a:t>
            </a:r>
            <a:r>
              <a:rPr lang="en-US" sz="1800" b="1" dirty="0" err="1" smtClean="0"/>
              <a:t>tư</a:t>
            </a:r>
            <a:r>
              <a:rPr lang="en-US" sz="1800" b="1" dirty="0" smtClean="0"/>
              <a:t> XDCB </a:t>
            </a:r>
            <a:r>
              <a:rPr lang="en-US" sz="1800" b="1" dirty="0" err="1" smtClean="0"/>
              <a:t>chính</a:t>
            </a:r>
            <a:r>
              <a:rPr lang="en-US" sz="1800" b="1" dirty="0" smtClean="0"/>
              <a:t> </a:t>
            </a:r>
            <a:r>
              <a:rPr lang="en-US" sz="1800" b="1" dirty="0" err="1" smtClean="0"/>
              <a:t>thức</a:t>
            </a:r>
            <a:endParaRPr lang="en-US" sz="1800" b="1" dirty="0" smtClean="0"/>
          </a:p>
          <a:p>
            <a:pPr marL="857250" lvl="1" indent="-457200">
              <a:lnSpc>
                <a:spcPct val="80000"/>
              </a:lnSpc>
              <a:buFont typeface="Wingdings" pitchFamily="2" charset="2"/>
              <a:buChar char="ü"/>
            </a:pPr>
            <a:r>
              <a:rPr lang="en-US" sz="1800" b="1" dirty="0" err="1" smtClean="0"/>
              <a:t>Nợ</a:t>
            </a:r>
            <a:r>
              <a:rPr lang="en-US" sz="1800" b="1" dirty="0" smtClean="0"/>
              <a:t> TK0093: </a:t>
            </a:r>
            <a:r>
              <a:rPr lang="en-US" sz="1800" b="1" dirty="0" err="1" smtClean="0"/>
              <a:t>Số</a:t>
            </a:r>
            <a:r>
              <a:rPr lang="en-US" sz="1800" b="1" dirty="0" smtClean="0"/>
              <a:t> </a:t>
            </a:r>
            <a:r>
              <a:rPr lang="en-US" sz="1800" b="1" dirty="0" err="1" smtClean="0"/>
              <a:t>giao</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chính</a:t>
            </a:r>
            <a:r>
              <a:rPr lang="en-US" sz="1800" b="1" dirty="0" smtClean="0"/>
              <a:t> </a:t>
            </a:r>
            <a:r>
              <a:rPr lang="en-US" sz="1800" b="1" dirty="0" err="1" smtClean="0"/>
              <a:t>thức</a:t>
            </a:r>
            <a:r>
              <a:rPr lang="en-US" sz="1800" b="1" dirty="0" smtClean="0"/>
              <a:t> (</a:t>
            </a:r>
            <a:r>
              <a:rPr lang="en-US" sz="1800" b="1" dirty="0" err="1" smtClean="0"/>
              <a:t>ghi</a:t>
            </a:r>
            <a:r>
              <a:rPr lang="en-US" sz="1800" b="1" dirty="0" smtClean="0"/>
              <a:t> </a:t>
            </a:r>
            <a:r>
              <a:rPr lang="en-US" sz="1800" b="1" dirty="0" err="1" smtClean="0"/>
              <a:t>âm</a:t>
            </a:r>
            <a:r>
              <a:rPr lang="en-US" sz="1800" b="1" dirty="0" smtClean="0"/>
              <a:t>)</a:t>
            </a:r>
          </a:p>
          <a:p>
            <a:pPr marL="857250" lvl="1" indent="-457200">
              <a:lnSpc>
                <a:spcPct val="80000"/>
              </a:lnSpc>
              <a:buFont typeface="Wingdings" pitchFamily="2" charset="2"/>
              <a:buChar char="ü"/>
            </a:pPr>
            <a:r>
              <a:rPr lang="en-US" sz="1800" b="1" dirty="0" err="1" smtClean="0"/>
              <a:t>Đồng</a:t>
            </a:r>
            <a:r>
              <a:rPr lang="en-US" sz="1800" b="1" dirty="0" smtClean="0"/>
              <a:t> </a:t>
            </a:r>
            <a:r>
              <a:rPr lang="en-US" sz="1800" b="1" dirty="0" err="1" smtClean="0"/>
              <a:t>thời</a:t>
            </a:r>
            <a:r>
              <a:rPr lang="en-US" sz="1800" b="1" dirty="0" smtClean="0"/>
              <a:t> </a:t>
            </a:r>
            <a:r>
              <a:rPr lang="en-US" sz="1800" b="1" dirty="0" err="1" smtClean="0"/>
              <a:t>Nợ</a:t>
            </a:r>
            <a:r>
              <a:rPr lang="en-US" sz="1800" b="1" dirty="0" smtClean="0"/>
              <a:t> TK 0092: </a:t>
            </a:r>
            <a:r>
              <a:rPr lang="en-US" sz="1800" b="1" dirty="0" err="1" smtClean="0"/>
              <a:t>Số</a:t>
            </a:r>
            <a:r>
              <a:rPr lang="en-US" sz="1800" b="1" dirty="0" smtClean="0"/>
              <a:t> </a:t>
            </a:r>
            <a:r>
              <a:rPr lang="en-US" sz="1800" b="1" dirty="0" err="1" smtClean="0"/>
              <a:t>giao</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chính</a:t>
            </a:r>
            <a:r>
              <a:rPr lang="en-US" sz="1800" b="1" dirty="0" smtClean="0"/>
              <a:t> </a:t>
            </a:r>
            <a:r>
              <a:rPr lang="en-US" sz="1800" b="1" dirty="0" err="1" smtClean="0"/>
              <a:t>thức</a:t>
            </a:r>
            <a:r>
              <a:rPr lang="en-US" sz="1800" b="1" dirty="0" smtClean="0"/>
              <a:t> (</a:t>
            </a:r>
            <a:r>
              <a:rPr lang="en-US" sz="1800" b="1" dirty="0" err="1" smtClean="0"/>
              <a:t>ghi</a:t>
            </a:r>
            <a:r>
              <a:rPr lang="en-US" sz="1800" b="1" dirty="0" smtClean="0"/>
              <a:t> </a:t>
            </a:r>
            <a:r>
              <a:rPr lang="en-US" sz="1800" b="1" dirty="0" err="1" smtClean="0"/>
              <a:t>dương</a:t>
            </a:r>
            <a:r>
              <a:rPr lang="en-US" sz="1800" b="1" dirty="0" smtClean="0"/>
              <a:t>)</a:t>
            </a:r>
          </a:p>
          <a:p>
            <a:pPr marL="400050" lvl="1" indent="0">
              <a:buNone/>
            </a:pPr>
            <a:endParaRPr lang="en-US" sz="1800" b="1" dirty="0" smtClean="0"/>
          </a:p>
          <a:p>
            <a:pPr marL="0" indent="0">
              <a:buNone/>
            </a:pPr>
            <a:endParaRPr lang="en-US" sz="1800" b="1" dirty="0" smtClean="0"/>
          </a:p>
          <a:p>
            <a:pPr marL="400050" lvl="1" indent="0">
              <a:buNone/>
            </a:pPr>
            <a:endParaRPr lang="en-US" sz="1800" b="1" dirty="0"/>
          </a:p>
        </p:txBody>
      </p:sp>
      <p:sp>
        <p:nvSpPr>
          <p:cNvPr id="4" name="Title 1"/>
          <p:cNvSpPr txBox="1">
            <a:spLocks/>
          </p:cNvSpPr>
          <p:nvPr/>
        </p:nvSpPr>
        <p:spPr bwMode="auto">
          <a:xfrm>
            <a:off x="237331" y="225425"/>
            <a:ext cx="9372600" cy="50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marL="0" marR="0" lvl="0" indent="0" algn="ctr" defTabSz="457200"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2400" b="1" i="0" u="none" strike="noStrike" kern="0" cap="none" spc="0" normalizeH="0" baseline="0" noProof="0" smtClean="0">
                <a:ln>
                  <a:noFill/>
                </a:ln>
                <a:solidFill>
                  <a:srgbClr val="0070C0"/>
                </a:solidFill>
                <a:effectLst/>
                <a:uLnTx/>
                <a:uFillTx/>
                <a:latin typeface="Times New Roman" pitchFamily="18" charset="0"/>
                <a:ea typeface="Segoe UI" pitchFamily="34" charset="0"/>
                <a:cs typeface="Times New Roman" pitchFamily="18" charset="0"/>
              </a:rPr>
              <a:t>NHẬN, ĐIỀU CHỈNH, HỦY DỰ TOÁN – MỘT SỐ</a:t>
            </a:r>
            <a:r>
              <a:rPr kumimoji="0" lang="en-US" sz="2400" b="1" i="0" u="none" strike="noStrike" kern="0" cap="none" spc="0" normalizeH="0" noProof="0" smtClean="0">
                <a:ln>
                  <a:noFill/>
                </a:ln>
                <a:solidFill>
                  <a:srgbClr val="0070C0"/>
                </a:solidFill>
                <a:effectLst/>
                <a:uLnTx/>
                <a:uFillTx/>
                <a:latin typeface="Times New Roman" pitchFamily="18" charset="0"/>
                <a:ea typeface="Segoe UI" pitchFamily="34" charset="0"/>
                <a:cs typeface="Times New Roman" pitchFamily="18" charset="0"/>
              </a:rPr>
              <a:t> BÚT TOÁN THƯỜNG DÙNG</a:t>
            </a:r>
            <a:endParaRPr kumimoji="0" lang="en-US" sz="2400" b="1" i="0" u="none" strike="noStrike" kern="0" cap="none" spc="0" normalizeH="0" baseline="0" noProof="0" dirty="0">
              <a:ln>
                <a:noFill/>
              </a:ln>
              <a:solidFill>
                <a:srgbClr val="0070C0"/>
              </a:solidFill>
              <a:effectLst/>
              <a:uLnTx/>
              <a:uFillTx/>
              <a:latin typeface="Times New Roman" pitchFamily="18" charset="0"/>
              <a:ea typeface="Segoe UI" pitchFamily="34" charset="0"/>
              <a:cs typeface="Times New Roman" pitchFamily="18" charset="0"/>
            </a:endParaRPr>
          </a:p>
        </p:txBody>
      </p:sp>
    </p:spTree>
    <p:extLst>
      <p:ext uri="{BB962C8B-B14F-4D97-AF65-F5344CB8AC3E}">
        <p14:creationId xmlns="" xmlns:p14="http://schemas.microsoft.com/office/powerpoint/2010/main" val="36919223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200025"/>
            <a:ext cx="9063037" cy="381000"/>
          </a:xfrm>
        </p:spPr>
        <p:txBody>
          <a:bodyPr/>
          <a:lstStyle/>
          <a:p>
            <a:r>
              <a:rPr lang="en-US" sz="2000" dirty="0" smtClean="0">
                <a:latin typeface="Times New Roman" pitchFamily="18" charset="0"/>
                <a:cs typeface="Times New Roman" pitchFamily="18" charset="0"/>
              </a:rPr>
              <a:t>RÚT DỰ TOÁN </a:t>
            </a:r>
            <a:r>
              <a:rPr lang="en-US" sz="2000" smtClean="0">
                <a:latin typeface="Times New Roman" pitchFamily="18" charset="0"/>
                <a:cs typeface="Times New Roman" pitchFamily="18" charset="0"/>
              </a:rPr>
              <a:t>THỰC CHI – MỘT SỐ BÚT TOÁN THƯỜNG DÙNG</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503238" y="885825"/>
            <a:ext cx="9335293" cy="6553200"/>
          </a:xfrm>
        </p:spPr>
        <p:txBody>
          <a:bodyPr/>
          <a:lstStyle/>
          <a:p>
            <a:pPr marL="457200" indent="-457200">
              <a:lnSpc>
                <a:spcPct val="80000"/>
              </a:lnSpc>
              <a:buFont typeface="+mj-lt"/>
              <a:buAutoNum type="arabicPeriod"/>
            </a:pPr>
            <a:r>
              <a:rPr lang="en-US" sz="1600" b="1" dirty="0" err="1" smtClean="0"/>
              <a:t>Rút</a:t>
            </a:r>
            <a:r>
              <a:rPr lang="en-US" sz="1600" b="1" dirty="0" smtClean="0"/>
              <a:t> </a:t>
            </a:r>
            <a:r>
              <a:rPr lang="en-US" sz="1600" b="1" dirty="0" err="1" smtClean="0"/>
              <a:t>dự</a:t>
            </a:r>
            <a:r>
              <a:rPr lang="en-US" sz="1600" b="1" dirty="0" smtClean="0"/>
              <a:t> </a:t>
            </a:r>
            <a:r>
              <a:rPr lang="en-US" sz="1600" b="1" dirty="0" err="1" smtClean="0"/>
              <a:t>toán</a:t>
            </a:r>
            <a:r>
              <a:rPr lang="en-US" sz="1600" b="1" dirty="0" smtClean="0"/>
              <a:t> </a:t>
            </a:r>
            <a:r>
              <a:rPr lang="en-US" sz="1600" b="1" dirty="0" err="1" smtClean="0"/>
              <a:t>thực</a:t>
            </a:r>
            <a:r>
              <a:rPr lang="en-US" sz="1600" b="1" dirty="0" smtClean="0"/>
              <a:t> chi </a:t>
            </a:r>
            <a:r>
              <a:rPr lang="en-US" sz="1600" b="1" dirty="0" err="1" smtClean="0"/>
              <a:t>về</a:t>
            </a:r>
            <a:r>
              <a:rPr lang="en-US" sz="1600" b="1" dirty="0" smtClean="0"/>
              <a:t> </a:t>
            </a:r>
            <a:r>
              <a:rPr lang="en-US" sz="1600" b="1" dirty="0" err="1" smtClean="0"/>
              <a:t>quỹ</a:t>
            </a:r>
            <a:r>
              <a:rPr lang="en-US" sz="1600" b="1" dirty="0" smtClean="0"/>
              <a:t> </a:t>
            </a:r>
            <a:r>
              <a:rPr lang="en-US" sz="1600" b="1" dirty="0" err="1" smtClean="0"/>
              <a:t>tiền</a:t>
            </a:r>
            <a:r>
              <a:rPr lang="en-US" sz="1600" b="1" dirty="0" smtClean="0"/>
              <a:t> </a:t>
            </a:r>
            <a:r>
              <a:rPr lang="en-US" sz="1600" b="1" dirty="0" err="1" smtClean="0"/>
              <a:t>mặt</a:t>
            </a:r>
            <a:r>
              <a:rPr lang="en-US" sz="1600" b="1" dirty="0" smtClean="0"/>
              <a:t>, </a:t>
            </a:r>
            <a:r>
              <a:rPr lang="en-US" sz="1600" b="1" dirty="0" err="1" smtClean="0"/>
              <a:t>tiền</a:t>
            </a:r>
            <a:r>
              <a:rPr lang="en-US" sz="1600" b="1" dirty="0" smtClean="0"/>
              <a:t> </a:t>
            </a:r>
            <a:r>
              <a:rPr lang="en-US" sz="1600" b="1" dirty="0" err="1" smtClean="0"/>
              <a:t>gửi</a:t>
            </a:r>
            <a:endParaRPr lang="en-US" sz="1600" b="1" dirty="0"/>
          </a:p>
          <a:p>
            <a:pPr marL="857250" lvl="1" indent="-457200">
              <a:lnSpc>
                <a:spcPct val="80000"/>
              </a:lnSpc>
              <a:buFont typeface="Wingdings" pitchFamily="2" charset="2"/>
              <a:buChar char="ü"/>
            </a:pPr>
            <a:r>
              <a:rPr lang="en-US" sz="1800" b="1" dirty="0" err="1" smtClean="0">
                <a:solidFill>
                  <a:srgbClr val="FF0000"/>
                </a:solidFill>
              </a:rPr>
              <a:t>Nợ</a:t>
            </a:r>
            <a:r>
              <a:rPr lang="en-US" sz="1800" b="1" dirty="0" smtClean="0">
                <a:solidFill>
                  <a:srgbClr val="FF0000"/>
                </a:solidFill>
              </a:rPr>
              <a:t> TK 111, 112/</a:t>
            </a:r>
            <a:r>
              <a:rPr lang="en-US" sz="1800" b="1" dirty="0" err="1" smtClean="0">
                <a:solidFill>
                  <a:srgbClr val="FF0000"/>
                </a:solidFill>
              </a:rPr>
              <a:t>Có</a:t>
            </a:r>
            <a:r>
              <a:rPr lang="en-US" sz="1800" b="1" dirty="0" smtClean="0">
                <a:solidFill>
                  <a:srgbClr val="FF0000"/>
                </a:solidFill>
              </a:rPr>
              <a:t> TK 511: </a:t>
            </a:r>
            <a:r>
              <a:rPr lang="en-US" sz="1800" b="1" dirty="0" err="1" smtClean="0">
                <a:solidFill>
                  <a:srgbClr val="FF0000"/>
                </a:solidFill>
              </a:rPr>
              <a:t>Số</a:t>
            </a:r>
            <a:r>
              <a:rPr lang="en-US" sz="1800" b="1" dirty="0" smtClean="0">
                <a:solidFill>
                  <a:srgbClr val="FF0000"/>
                </a:solidFill>
              </a:rPr>
              <a:t> </a:t>
            </a:r>
            <a:r>
              <a:rPr lang="en-US" sz="1800" b="1" dirty="0" err="1" smtClean="0">
                <a:solidFill>
                  <a:srgbClr val="FF0000"/>
                </a:solidFill>
              </a:rPr>
              <a:t>tiền</a:t>
            </a:r>
            <a:r>
              <a:rPr lang="en-US" sz="1800" b="1" dirty="0" smtClean="0">
                <a:solidFill>
                  <a:srgbClr val="FF0000"/>
                </a:solidFill>
              </a:rPr>
              <a:t> </a:t>
            </a:r>
            <a:r>
              <a:rPr lang="en-US" sz="1800" b="1" dirty="0" err="1" smtClean="0">
                <a:solidFill>
                  <a:srgbClr val="FF0000"/>
                </a:solidFill>
              </a:rPr>
              <a:t>rút</a:t>
            </a:r>
            <a:r>
              <a:rPr lang="en-US" sz="1800" b="1" dirty="0" smtClean="0">
                <a:solidFill>
                  <a:srgbClr val="FF0000"/>
                </a:solidFill>
              </a:rPr>
              <a:t> </a:t>
            </a:r>
            <a:r>
              <a:rPr lang="en-US" sz="1800" b="1" dirty="0" err="1" smtClean="0">
                <a:solidFill>
                  <a:srgbClr val="FF0000"/>
                </a:solidFill>
              </a:rPr>
              <a:t>về</a:t>
            </a:r>
            <a:r>
              <a:rPr lang="en-US" sz="1800" b="1" dirty="0" smtClean="0">
                <a:solidFill>
                  <a:srgbClr val="FF0000"/>
                </a:solidFill>
              </a:rPr>
              <a:t> </a:t>
            </a:r>
            <a:r>
              <a:rPr lang="en-US" sz="1800" b="1" dirty="0" err="1" smtClean="0">
                <a:solidFill>
                  <a:srgbClr val="FF0000"/>
                </a:solidFill>
              </a:rPr>
              <a:t>quỹ</a:t>
            </a:r>
            <a:endParaRPr lang="en-US" sz="1800" b="1" dirty="0" smtClean="0">
              <a:solidFill>
                <a:srgbClr val="FF0000"/>
              </a:solidFill>
            </a:endParaRPr>
          </a:p>
          <a:p>
            <a:pPr marL="857250" lvl="1" indent="-457200">
              <a:lnSpc>
                <a:spcPct val="80000"/>
              </a:lnSpc>
              <a:buFont typeface="Wingdings" pitchFamily="2" charset="2"/>
              <a:buChar char="ü"/>
            </a:pPr>
            <a:r>
              <a:rPr lang="en-US" sz="1600" b="1" dirty="0" err="1" smtClean="0"/>
              <a:t>Đồng</a:t>
            </a:r>
            <a:r>
              <a:rPr lang="en-US" sz="1600" b="1" dirty="0" smtClean="0"/>
              <a:t> </a:t>
            </a:r>
            <a:r>
              <a:rPr lang="en-US" sz="1600" b="1" dirty="0" err="1" smtClean="0"/>
              <a:t>thời</a:t>
            </a:r>
            <a:r>
              <a:rPr lang="en-US" sz="1600" b="1" dirty="0" smtClean="0"/>
              <a:t> </a:t>
            </a:r>
            <a:r>
              <a:rPr lang="en-US" sz="1600" b="1" dirty="0" err="1" smtClean="0"/>
              <a:t>ghi</a:t>
            </a:r>
            <a:r>
              <a:rPr lang="en-US" sz="1600" b="1" dirty="0" smtClean="0"/>
              <a:t> </a:t>
            </a:r>
            <a:r>
              <a:rPr lang="en-US" sz="1600" b="1" dirty="0" err="1" smtClean="0"/>
              <a:t>Có</a:t>
            </a:r>
            <a:r>
              <a:rPr lang="en-US" sz="1600" b="1" dirty="0" smtClean="0"/>
              <a:t> TK 008212, 008222, 00922</a:t>
            </a:r>
          </a:p>
          <a:p>
            <a:pPr marL="457200" indent="-457200">
              <a:lnSpc>
                <a:spcPct val="80000"/>
              </a:lnSpc>
              <a:buFont typeface="+mj-lt"/>
              <a:buAutoNum type="arabicPeriod"/>
            </a:pPr>
            <a:r>
              <a:rPr lang="en-US" sz="1600" b="1" dirty="0" err="1" smtClean="0"/>
              <a:t>Rút</a:t>
            </a:r>
            <a:r>
              <a:rPr lang="en-US" sz="1600" b="1" dirty="0" smtClean="0"/>
              <a:t> </a:t>
            </a:r>
            <a:r>
              <a:rPr lang="en-US" sz="1600" b="1" dirty="0" err="1" smtClean="0"/>
              <a:t>dự</a:t>
            </a:r>
            <a:r>
              <a:rPr lang="en-US" sz="1600" b="1" dirty="0" smtClean="0"/>
              <a:t> </a:t>
            </a:r>
            <a:r>
              <a:rPr lang="en-US" sz="1600" b="1" dirty="0" err="1" smtClean="0"/>
              <a:t>toán</a:t>
            </a:r>
            <a:r>
              <a:rPr lang="en-US" sz="1600" b="1" dirty="0" smtClean="0"/>
              <a:t> </a:t>
            </a:r>
            <a:r>
              <a:rPr lang="en-US" sz="1600" b="1" dirty="0" err="1" smtClean="0"/>
              <a:t>chuyển</a:t>
            </a:r>
            <a:r>
              <a:rPr lang="en-US" sz="1600" b="1" dirty="0" smtClean="0"/>
              <a:t> </a:t>
            </a:r>
            <a:r>
              <a:rPr lang="en-US" sz="1600" b="1" dirty="0" err="1" smtClean="0"/>
              <a:t>khoản</a:t>
            </a:r>
            <a:r>
              <a:rPr lang="en-US" sz="1600" b="1" dirty="0" smtClean="0"/>
              <a:t> </a:t>
            </a:r>
            <a:r>
              <a:rPr lang="en-US" sz="1600" b="1" dirty="0" err="1" smtClean="0"/>
              <a:t>thanh</a:t>
            </a:r>
            <a:r>
              <a:rPr lang="en-US" sz="1600" b="1" dirty="0" smtClean="0"/>
              <a:t> </a:t>
            </a:r>
            <a:r>
              <a:rPr lang="en-US" sz="1600" b="1" dirty="0" err="1" smtClean="0"/>
              <a:t>toán</a:t>
            </a:r>
            <a:r>
              <a:rPr lang="en-US" sz="1600" b="1" dirty="0" smtClean="0"/>
              <a:t> chi </a:t>
            </a:r>
            <a:r>
              <a:rPr lang="en-US" sz="1600" b="1" dirty="0" err="1" smtClean="0"/>
              <a:t>hoạt</a:t>
            </a:r>
            <a:r>
              <a:rPr lang="en-US" sz="1600" b="1" dirty="0" smtClean="0"/>
              <a:t> </a:t>
            </a:r>
            <a:r>
              <a:rPr lang="en-US" sz="1600" b="1" dirty="0" err="1" smtClean="0"/>
              <a:t>động</a:t>
            </a:r>
            <a:r>
              <a:rPr lang="en-US" sz="1600" b="1" dirty="0" smtClean="0"/>
              <a:t> </a:t>
            </a:r>
          </a:p>
          <a:p>
            <a:pPr marL="857250" lvl="1" indent="-457200">
              <a:lnSpc>
                <a:spcPct val="80000"/>
              </a:lnSpc>
              <a:buFont typeface="Wingdings" pitchFamily="2" charset="2"/>
              <a:buChar char="ü"/>
            </a:pPr>
            <a:r>
              <a:rPr lang="en-US" sz="1600" b="1" dirty="0" err="1" smtClean="0"/>
              <a:t>Nợ</a:t>
            </a:r>
            <a:r>
              <a:rPr lang="en-US" sz="1600" b="1" dirty="0" smtClean="0"/>
              <a:t> TK 611/</a:t>
            </a:r>
            <a:r>
              <a:rPr lang="en-US" sz="1600" b="1" dirty="0" err="1" smtClean="0"/>
              <a:t>Có</a:t>
            </a:r>
            <a:r>
              <a:rPr lang="en-US" sz="1600" b="1" dirty="0" smtClean="0"/>
              <a:t> TK 511: </a:t>
            </a:r>
            <a:r>
              <a:rPr lang="en-US" sz="1600" b="1" dirty="0" err="1" smtClean="0"/>
              <a:t>Số</a:t>
            </a:r>
            <a:r>
              <a:rPr lang="en-US" sz="1600" b="1" dirty="0" smtClean="0"/>
              <a:t> </a:t>
            </a:r>
            <a:r>
              <a:rPr lang="en-US" sz="1600" b="1" dirty="0" err="1" smtClean="0"/>
              <a:t>tiền</a:t>
            </a:r>
            <a:r>
              <a:rPr lang="en-US" sz="1600" b="1" dirty="0" smtClean="0"/>
              <a:t> chi </a:t>
            </a:r>
            <a:r>
              <a:rPr lang="en-US" sz="1600" b="1" dirty="0" err="1" smtClean="0"/>
              <a:t>hoạt</a:t>
            </a:r>
            <a:r>
              <a:rPr lang="en-US" sz="1600" b="1" dirty="0" smtClean="0"/>
              <a:t> </a:t>
            </a:r>
            <a:r>
              <a:rPr lang="en-US" sz="1600" b="1" dirty="0" err="1" smtClean="0"/>
              <a:t>động</a:t>
            </a:r>
            <a:endParaRPr lang="en-US" sz="1600" b="1" dirty="0" smtClean="0"/>
          </a:p>
          <a:p>
            <a:pPr marL="857250" lvl="1" indent="-457200">
              <a:lnSpc>
                <a:spcPct val="80000"/>
              </a:lnSpc>
              <a:buFont typeface="Wingdings" pitchFamily="2" charset="2"/>
              <a:buChar char="ü"/>
            </a:pPr>
            <a:r>
              <a:rPr lang="en-US" sz="1600" b="1" dirty="0" err="1" smtClean="0"/>
              <a:t>Đồng</a:t>
            </a:r>
            <a:r>
              <a:rPr lang="en-US" sz="1600" b="1" dirty="0" smtClean="0"/>
              <a:t> </a:t>
            </a:r>
            <a:r>
              <a:rPr lang="en-US" sz="1600" b="1" dirty="0" err="1" smtClean="0"/>
              <a:t>thời</a:t>
            </a:r>
            <a:r>
              <a:rPr lang="en-US" sz="1600" b="1" dirty="0" smtClean="0"/>
              <a:t> </a:t>
            </a:r>
            <a:r>
              <a:rPr lang="en-US" sz="1600" b="1" dirty="0" err="1" smtClean="0"/>
              <a:t>ghi</a:t>
            </a:r>
            <a:r>
              <a:rPr lang="en-US" sz="1600" b="1" dirty="0" smtClean="0"/>
              <a:t> </a:t>
            </a:r>
            <a:r>
              <a:rPr lang="en-US" sz="1600" b="1" dirty="0" err="1" smtClean="0"/>
              <a:t>Có</a:t>
            </a:r>
            <a:r>
              <a:rPr lang="en-US" sz="1600" b="1" dirty="0" smtClean="0"/>
              <a:t> TK 008212, 008222, 000922</a:t>
            </a:r>
          </a:p>
          <a:p>
            <a:pPr marL="457200" indent="-457200">
              <a:lnSpc>
                <a:spcPct val="80000"/>
              </a:lnSpc>
              <a:buFont typeface="+mj-lt"/>
              <a:buAutoNum type="arabicPeriod"/>
            </a:pPr>
            <a:r>
              <a:rPr lang="en-US" sz="1600" b="1" dirty="0" err="1" smtClean="0"/>
              <a:t>Rút</a:t>
            </a:r>
            <a:r>
              <a:rPr lang="en-US" sz="1600" b="1" dirty="0" smtClean="0"/>
              <a:t> </a:t>
            </a:r>
            <a:r>
              <a:rPr lang="en-US" sz="1600" b="1" dirty="0" err="1" smtClean="0"/>
              <a:t>dự</a:t>
            </a:r>
            <a:r>
              <a:rPr lang="en-US" sz="1600" b="1" dirty="0" smtClean="0"/>
              <a:t> </a:t>
            </a:r>
            <a:r>
              <a:rPr lang="en-US" sz="1600" b="1" dirty="0" err="1" smtClean="0"/>
              <a:t>toán</a:t>
            </a:r>
            <a:r>
              <a:rPr lang="en-US" sz="1600" b="1" dirty="0" smtClean="0"/>
              <a:t> </a:t>
            </a:r>
            <a:r>
              <a:rPr lang="en-US" sz="1600" b="1" dirty="0" err="1" smtClean="0"/>
              <a:t>chuyển</a:t>
            </a:r>
            <a:r>
              <a:rPr lang="en-US" sz="1600" b="1" dirty="0" smtClean="0"/>
              <a:t> </a:t>
            </a:r>
            <a:r>
              <a:rPr lang="en-US" sz="1600" b="1" dirty="0" err="1" smtClean="0"/>
              <a:t>khoản</a:t>
            </a:r>
            <a:r>
              <a:rPr lang="en-US" sz="1600" b="1" dirty="0" smtClean="0"/>
              <a:t> </a:t>
            </a:r>
            <a:r>
              <a:rPr lang="en-US" sz="1600" b="1" dirty="0" err="1" smtClean="0"/>
              <a:t>thanh</a:t>
            </a:r>
            <a:r>
              <a:rPr lang="en-US" sz="1600" b="1" dirty="0" smtClean="0"/>
              <a:t> </a:t>
            </a:r>
            <a:r>
              <a:rPr lang="en-US" sz="1600" b="1" dirty="0" err="1" smtClean="0"/>
              <a:t>toán</a:t>
            </a:r>
            <a:r>
              <a:rPr lang="en-US" sz="1600" b="1" dirty="0" smtClean="0"/>
              <a:t> </a:t>
            </a:r>
            <a:r>
              <a:rPr lang="en-US" sz="1600" b="1" dirty="0" err="1" smtClean="0"/>
              <a:t>các</a:t>
            </a:r>
            <a:r>
              <a:rPr lang="en-US" sz="1600" b="1" dirty="0" smtClean="0"/>
              <a:t> </a:t>
            </a:r>
            <a:r>
              <a:rPr lang="en-US" sz="1600" b="1" dirty="0" err="1" smtClean="0"/>
              <a:t>khoản</a:t>
            </a:r>
            <a:r>
              <a:rPr lang="en-US" sz="1600" b="1" dirty="0" smtClean="0"/>
              <a:t> </a:t>
            </a:r>
            <a:r>
              <a:rPr lang="en-US" sz="1600" b="1" dirty="0" err="1" smtClean="0"/>
              <a:t>phải</a:t>
            </a:r>
            <a:r>
              <a:rPr lang="en-US" sz="1600" b="1" dirty="0" smtClean="0"/>
              <a:t> </a:t>
            </a:r>
            <a:r>
              <a:rPr lang="en-US" sz="1600" b="1" dirty="0" err="1" smtClean="0"/>
              <a:t>trả</a:t>
            </a:r>
            <a:endParaRPr lang="en-US" sz="1600" b="1" dirty="0" smtClean="0"/>
          </a:p>
          <a:p>
            <a:pPr marL="857250" lvl="1" indent="-457200">
              <a:lnSpc>
                <a:spcPct val="80000"/>
              </a:lnSpc>
              <a:buFont typeface="Wingdings" pitchFamily="2" charset="2"/>
              <a:buChar char="ü"/>
            </a:pPr>
            <a:r>
              <a:rPr lang="en-US" sz="1600" b="1" dirty="0" err="1" smtClean="0"/>
              <a:t>Nợ</a:t>
            </a:r>
            <a:r>
              <a:rPr lang="en-US" sz="1600" b="1" dirty="0" smtClean="0"/>
              <a:t> TK 331, 332, 334/</a:t>
            </a:r>
            <a:r>
              <a:rPr lang="en-US" sz="1600" b="1" dirty="0" err="1" smtClean="0"/>
              <a:t>Có</a:t>
            </a:r>
            <a:r>
              <a:rPr lang="en-US" sz="1600" b="1" dirty="0" smtClean="0"/>
              <a:t> TK 511: </a:t>
            </a:r>
            <a:r>
              <a:rPr lang="en-US" sz="1600" b="1" dirty="0" err="1" smtClean="0"/>
              <a:t>Số</a:t>
            </a:r>
            <a:r>
              <a:rPr lang="en-US" sz="1600" b="1" dirty="0" smtClean="0"/>
              <a:t> </a:t>
            </a:r>
            <a:r>
              <a:rPr lang="en-US" sz="1600" b="1" dirty="0" err="1" smtClean="0"/>
              <a:t>tiền</a:t>
            </a:r>
            <a:r>
              <a:rPr lang="en-US" sz="1600" b="1" dirty="0" smtClean="0"/>
              <a:t> </a:t>
            </a:r>
            <a:r>
              <a:rPr lang="en-US" sz="1600" b="1" dirty="0" err="1" smtClean="0"/>
              <a:t>phải</a:t>
            </a:r>
            <a:r>
              <a:rPr lang="en-US" sz="1600" b="1" dirty="0" smtClean="0"/>
              <a:t> </a:t>
            </a:r>
            <a:r>
              <a:rPr lang="en-US" sz="1600" b="1" dirty="0" err="1" smtClean="0"/>
              <a:t>trả</a:t>
            </a:r>
            <a:r>
              <a:rPr lang="en-US" sz="1600" b="1" dirty="0" smtClean="0"/>
              <a:t> </a:t>
            </a:r>
            <a:r>
              <a:rPr lang="en-US" sz="1600" b="1" dirty="0" err="1" smtClean="0"/>
              <a:t>các</a:t>
            </a:r>
            <a:r>
              <a:rPr lang="en-US" sz="1600" b="1" dirty="0" smtClean="0"/>
              <a:t> </a:t>
            </a:r>
            <a:r>
              <a:rPr lang="en-US" sz="1600" b="1" dirty="0" err="1" smtClean="0"/>
              <a:t>đối</a:t>
            </a:r>
            <a:r>
              <a:rPr lang="en-US" sz="1600" b="1" dirty="0" smtClean="0"/>
              <a:t> </a:t>
            </a:r>
            <a:r>
              <a:rPr lang="en-US" sz="1600" b="1" dirty="0" err="1" smtClean="0"/>
              <a:t>tượng</a:t>
            </a:r>
            <a:endParaRPr lang="en-US" sz="1600" b="1" dirty="0" smtClean="0"/>
          </a:p>
          <a:p>
            <a:pPr marL="857250" lvl="1" indent="-457200">
              <a:lnSpc>
                <a:spcPct val="80000"/>
              </a:lnSpc>
              <a:buFont typeface="Wingdings" pitchFamily="2" charset="2"/>
              <a:buChar char="ü"/>
            </a:pPr>
            <a:r>
              <a:rPr lang="en-US" sz="1600" b="1" dirty="0" err="1" smtClean="0"/>
              <a:t>Đồng</a:t>
            </a:r>
            <a:r>
              <a:rPr lang="en-US" sz="1600" b="1" dirty="0" smtClean="0"/>
              <a:t> </a:t>
            </a:r>
            <a:r>
              <a:rPr lang="en-US" sz="1600" b="1" dirty="0" err="1" smtClean="0"/>
              <a:t>thời</a:t>
            </a:r>
            <a:r>
              <a:rPr lang="en-US" sz="1600" b="1" dirty="0" smtClean="0"/>
              <a:t> </a:t>
            </a:r>
            <a:r>
              <a:rPr lang="en-US" sz="1600" b="1" dirty="0" err="1" smtClean="0"/>
              <a:t>ghi</a:t>
            </a:r>
            <a:r>
              <a:rPr lang="en-US" sz="1600" b="1" dirty="0" smtClean="0"/>
              <a:t> </a:t>
            </a:r>
            <a:r>
              <a:rPr lang="en-US" sz="1600" b="1" dirty="0" err="1" smtClean="0"/>
              <a:t>Có</a:t>
            </a:r>
            <a:r>
              <a:rPr lang="en-US" sz="1600" b="1" dirty="0" smtClean="0"/>
              <a:t> TK 008212, 008222, 00922</a:t>
            </a:r>
          </a:p>
          <a:p>
            <a:pPr marL="457200" indent="-457200">
              <a:lnSpc>
                <a:spcPct val="80000"/>
              </a:lnSpc>
              <a:buFont typeface="+mj-lt"/>
              <a:buAutoNum type="arabicPeriod"/>
            </a:pPr>
            <a:r>
              <a:rPr lang="en-US" sz="1600" b="1" dirty="0" err="1" smtClean="0"/>
              <a:t>Chuyển</a:t>
            </a:r>
            <a:r>
              <a:rPr lang="en-US" sz="1600" b="1" dirty="0" smtClean="0"/>
              <a:t> </a:t>
            </a:r>
            <a:r>
              <a:rPr lang="en-US" sz="1600" b="1" dirty="0" err="1" smtClean="0"/>
              <a:t>khoản</a:t>
            </a:r>
            <a:r>
              <a:rPr lang="en-US" sz="1600" b="1" dirty="0" smtClean="0"/>
              <a:t> </a:t>
            </a:r>
            <a:r>
              <a:rPr lang="en-US" sz="1600" b="1" dirty="0" err="1" smtClean="0"/>
              <a:t>kho</a:t>
            </a:r>
            <a:r>
              <a:rPr lang="en-US" sz="1600" b="1" dirty="0" smtClean="0"/>
              <a:t> </a:t>
            </a:r>
            <a:r>
              <a:rPr lang="en-US" sz="1600" b="1" dirty="0" err="1" smtClean="0"/>
              <a:t>bạc</a:t>
            </a:r>
            <a:r>
              <a:rPr lang="en-US" sz="1600" b="1" dirty="0" smtClean="0"/>
              <a:t> </a:t>
            </a:r>
            <a:r>
              <a:rPr lang="en-US" sz="1600" b="1" dirty="0" err="1" smtClean="0"/>
              <a:t>mua</a:t>
            </a:r>
            <a:r>
              <a:rPr lang="en-US" sz="1600" b="1" dirty="0" smtClean="0"/>
              <a:t> NVL, CCDC, TSCĐ, </a:t>
            </a:r>
            <a:r>
              <a:rPr lang="en-US" sz="1600" b="1" dirty="0" err="1" smtClean="0"/>
              <a:t>hoặc</a:t>
            </a:r>
            <a:r>
              <a:rPr lang="en-US" sz="1600" b="1" dirty="0" smtClean="0"/>
              <a:t> </a:t>
            </a:r>
            <a:r>
              <a:rPr lang="en-US" sz="1600" b="1" dirty="0" err="1" smtClean="0"/>
              <a:t>đầu</a:t>
            </a:r>
            <a:r>
              <a:rPr lang="en-US" sz="1600" b="1" dirty="0" smtClean="0"/>
              <a:t> </a:t>
            </a:r>
            <a:r>
              <a:rPr lang="en-US" sz="1600" b="1" dirty="0" err="1" smtClean="0"/>
              <a:t>tư</a:t>
            </a:r>
            <a:r>
              <a:rPr lang="en-US" sz="1600" b="1" dirty="0" smtClean="0"/>
              <a:t> XDCB</a:t>
            </a:r>
          </a:p>
          <a:p>
            <a:pPr marL="857250" lvl="1" indent="-457200">
              <a:lnSpc>
                <a:spcPct val="80000"/>
              </a:lnSpc>
              <a:buFont typeface="Wingdings" pitchFamily="2" charset="2"/>
              <a:buChar char="ü"/>
            </a:pPr>
            <a:r>
              <a:rPr lang="en-US" sz="1600" b="1" dirty="0" err="1" smtClean="0"/>
              <a:t>Nợ</a:t>
            </a:r>
            <a:r>
              <a:rPr lang="en-US" sz="1600" b="1" dirty="0" smtClean="0"/>
              <a:t> TK 152, ,153, 211, 241/</a:t>
            </a:r>
            <a:r>
              <a:rPr lang="en-US" sz="1600" b="1" dirty="0" err="1" smtClean="0"/>
              <a:t>Có</a:t>
            </a:r>
            <a:r>
              <a:rPr lang="en-US" sz="1600" b="1" dirty="0" smtClean="0"/>
              <a:t> TK 36611, 36612, 3664: </a:t>
            </a:r>
            <a:r>
              <a:rPr lang="en-US" sz="1600" b="1" dirty="0" err="1" smtClean="0"/>
              <a:t>Số</a:t>
            </a:r>
            <a:r>
              <a:rPr lang="en-US" sz="1600" b="1" dirty="0" smtClean="0"/>
              <a:t> </a:t>
            </a:r>
            <a:r>
              <a:rPr lang="en-US" sz="1600" b="1" dirty="0" err="1" smtClean="0"/>
              <a:t>tiền</a:t>
            </a:r>
            <a:r>
              <a:rPr lang="en-US" sz="1600" b="1" dirty="0" smtClean="0"/>
              <a:t> </a:t>
            </a:r>
            <a:r>
              <a:rPr lang="en-US" sz="1600" b="1" dirty="0" err="1" smtClean="0"/>
              <a:t>mua</a:t>
            </a:r>
            <a:r>
              <a:rPr lang="en-US" sz="1600" b="1" dirty="0" smtClean="0"/>
              <a:t> NVL, CCDC, TSCĐ </a:t>
            </a:r>
            <a:r>
              <a:rPr lang="en-US" sz="1600" b="1" dirty="0" err="1" smtClean="0"/>
              <a:t>hoặc</a:t>
            </a:r>
            <a:r>
              <a:rPr lang="en-US" sz="1600" b="1" dirty="0" smtClean="0"/>
              <a:t> </a:t>
            </a:r>
            <a:r>
              <a:rPr lang="en-US" sz="1600" b="1" dirty="0" err="1" smtClean="0"/>
              <a:t>đầu</a:t>
            </a:r>
            <a:r>
              <a:rPr lang="en-US" sz="1600" b="1" dirty="0" smtClean="0"/>
              <a:t> </a:t>
            </a:r>
            <a:r>
              <a:rPr lang="en-US" sz="1600" b="1" dirty="0" err="1" smtClean="0"/>
              <a:t>tư</a:t>
            </a:r>
            <a:r>
              <a:rPr lang="en-US" sz="1600" b="1" dirty="0" smtClean="0"/>
              <a:t> XDCB (</a:t>
            </a:r>
            <a:r>
              <a:rPr lang="en-US" sz="1600" b="1" dirty="0" err="1" smtClean="0"/>
              <a:t>bao</a:t>
            </a:r>
            <a:r>
              <a:rPr lang="en-US" sz="1600" b="1" dirty="0" smtClean="0"/>
              <a:t> </a:t>
            </a:r>
            <a:r>
              <a:rPr lang="en-US" sz="1600" b="1" dirty="0" err="1" smtClean="0"/>
              <a:t>gồm</a:t>
            </a:r>
            <a:r>
              <a:rPr lang="en-US" sz="1600" b="1" dirty="0" smtClean="0"/>
              <a:t> </a:t>
            </a:r>
            <a:r>
              <a:rPr lang="en-US" sz="1600" b="1" dirty="0" err="1" smtClean="0"/>
              <a:t>cả</a:t>
            </a:r>
            <a:r>
              <a:rPr lang="en-US" sz="1600" b="1" dirty="0" smtClean="0"/>
              <a:t> </a:t>
            </a:r>
            <a:r>
              <a:rPr lang="en-US" sz="1600" b="1" dirty="0" err="1" smtClean="0"/>
              <a:t>thuế</a:t>
            </a:r>
            <a:r>
              <a:rPr lang="en-US" sz="1600" b="1" dirty="0" smtClean="0"/>
              <a:t> GTGT)</a:t>
            </a:r>
          </a:p>
          <a:p>
            <a:pPr marL="857250" lvl="1" indent="-457200">
              <a:lnSpc>
                <a:spcPct val="80000"/>
              </a:lnSpc>
              <a:buFont typeface="Wingdings" pitchFamily="2" charset="2"/>
              <a:buChar char="ü"/>
            </a:pPr>
            <a:r>
              <a:rPr lang="en-US" sz="1600" b="1" dirty="0" err="1" smtClean="0"/>
              <a:t>Đồng</a:t>
            </a:r>
            <a:r>
              <a:rPr lang="en-US" sz="1600" b="1" dirty="0" smtClean="0"/>
              <a:t> </a:t>
            </a:r>
            <a:r>
              <a:rPr lang="en-US" sz="1600" b="1" dirty="0" err="1" smtClean="0"/>
              <a:t>thời</a:t>
            </a:r>
            <a:r>
              <a:rPr lang="en-US" sz="1600" b="1" dirty="0" smtClean="0"/>
              <a:t> </a:t>
            </a:r>
            <a:r>
              <a:rPr lang="en-US" sz="1600" b="1" dirty="0" err="1" smtClean="0"/>
              <a:t>ghi</a:t>
            </a:r>
            <a:r>
              <a:rPr lang="en-US" sz="1600" b="1" dirty="0" smtClean="0"/>
              <a:t> </a:t>
            </a:r>
            <a:r>
              <a:rPr lang="en-US" sz="1600" b="1" dirty="0" err="1" smtClean="0"/>
              <a:t>Có</a:t>
            </a:r>
            <a:r>
              <a:rPr lang="en-US" sz="1600" b="1" dirty="0" smtClean="0"/>
              <a:t> TK 008212, 008222, 00922</a:t>
            </a:r>
          </a:p>
          <a:p>
            <a:pPr marL="0" indent="0">
              <a:lnSpc>
                <a:spcPct val="80000"/>
              </a:lnSpc>
              <a:buNone/>
            </a:pPr>
            <a:r>
              <a:rPr lang="en-US" sz="1600" b="1" dirty="0" smtClean="0"/>
              <a:t>5. </a:t>
            </a:r>
            <a:r>
              <a:rPr lang="en-US" sz="1600" b="1" dirty="0" err="1" smtClean="0"/>
              <a:t>Cuối</a:t>
            </a:r>
            <a:r>
              <a:rPr lang="en-US" sz="1600" b="1" dirty="0" smtClean="0"/>
              <a:t> </a:t>
            </a:r>
            <a:r>
              <a:rPr lang="en-US" sz="1600" b="1" dirty="0" err="1" smtClean="0"/>
              <a:t>năm</a:t>
            </a:r>
            <a:r>
              <a:rPr lang="en-US" sz="1600" b="1" dirty="0" smtClean="0"/>
              <a:t>, </a:t>
            </a:r>
            <a:r>
              <a:rPr lang="en-US" sz="1600" b="1" dirty="0" err="1" smtClean="0"/>
              <a:t>kết</a:t>
            </a:r>
            <a:r>
              <a:rPr lang="en-US" sz="1600" b="1" dirty="0" smtClean="0"/>
              <a:t> </a:t>
            </a:r>
            <a:r>
              <a:rPr lang="en-US" sz="1600" b="1" dirty="0" err="1" smtClean="0"/>
              <a:t>chuyển</a:t>
            </a:r>
            <a:r>
              <a:rPr lang="en-US" sz="1600" b="1" dirty="0" smtClean="0"/>
              <a:t> </a:t>
            </a:r>
            <a:r>
              <a:rPr lang="en-US" sz="1600" b="1" dirty="0" err="1" smtClean="0"/>
              <a:t>số</a:t>
            </a:r>
            <a:r>
              <a:rPr lang="en-US" sz="1600" b="1" dirty="0" smtClean="0"/>
              <a:t> NVL, CCDC </a:t>
            </a:r>
            <a:r>
              <a:rPr lang="en-US" sz="1600" b="1" dirty="0" err="1" smtClean="0"/>
              <a:t>xuất</a:t>
            </a:r>
            <a:r>
              <a:rPr lang="en-US" sz="1600" b="1" dirty="0" smtClean="0"/>
              <a:t> </a:t>
            </a:r>
            <a:r>
              <a:rPr lang="en-US" sz="1600" b="1" dirty="0" err="1" smtClean="0"/>
              <a:t>dùng</a:t>
            </a:r>
            <a:r>
              <a:rPr lang="en-US" sz="1600" b="1" dirty="0" smtClean="0"/>
              <a:t> </a:t>
            </a:r>
            <a:r>
              <a:rPr lang="en-US" sz="1600" b="1" dirty="0" err="1" smtClean="0"/>
              <a:t>và</a:t>
            </a:r>
            <a:r>
              <a:rPr lang="en-US" sz="1600" b="1" dirty="0" smtClean="0"/>
              <a:t> </a:t>
            </a:r>
            <a:r>
              <a:rPr lang="en-US" sz="1600" b="1" dirty="0" err="1" smtClean="0"/>
              <a:t>số</a:t>
            </a:r>
            <a:r>
              <a:rPr lang="en-US" sz="1600" b="1" dirty="0" smtClean="0"/>
              <a:t> </a:t>
            </a:r>
            <a:r>
              <a:rPr lang="en-US" sz="1600" b="1" dirty="0" err="1" smtClean="0"/>
              <a:t>hao</a:t>
            </a:r>
            <a:r>
              <a:rPr lang="en-US" sz="1600" b="1" dirty="0" smtClean="0"/>
              <a:t> </a:t>
            </a:r>
            <a:r>
              <a:rPr lang="en-US" sz="1600" b="1" dirty="0" err="1" smtClean="0"/>
              <a:t>mòn</a:t>
            </a:r>
            <a:r>
              <a:rPr lang="en-US" sz="1600" b="1" dirty="0" smtClean="0"/>
              <a:t>, </a:t>
            </a:r>
            <a:r>
              <a:rPr lang="en-US" sz="1600" b="1" dirty="0" err="1" smtClean="0"/>
              <a:t>khấu</a:t>
            </a:r>
            <a:r>
              <a:rPr lang="en-US" sz="1600" b="1" dirty="0" smtClean="0"/>
              <a:t> </a:t>
            </a:r>
            <a:r>
              <a:rPr lang="en-US" sz="1600" b="1" dirty="0" err="1" smtClean="0"/>
              <a:t>hao</a:t>
            </a:r>
            <a:r>
              <a:rPr lang="en-US" sz="1600" b="1" dirty="0" smtClean="0"/>
              <a:t> </a:t>
            </a:r>
            <a:r>
              <a:rPr lang="en-US" sz="1600" b="1" dirty="0" err="1" smtClean="0"/>
              <a:t>đã</a:t>
            </a:r>
            <a:r>
              <a:rPr lang="en-US" sz="1600" b="1" dirty="0" smtClean="0"/>
              <a:t> </a:t>
            </a:r>
            <a:r>
              <a:rPr lang="en-US" sz="1600" b="1" dirty="0" err="1" smtClean="0"/>
              <a:t>tính</a:t>
            </a:r>
            <a:r>
              <a:rPr lang="en-US" sz="1600" b="1" dirty="0" smtClean="0"/>
              <a:t> </a:t>
            </a:r>
            <a:r>
              <a:rPr lang="en-US" sz="1600" b="1" dirty="0" err="1" smtClean="0"/>
              <a:t>trong</a:t>
            </a:r>
            <a:r>
              <a:rPr lang="en-US" sz="1600" b="1" dirty="0" smtClean="0"/>
              <a:t> </a:t>
            </a:r>
            <a:r>
              <a:rPr lang="en-US" sz="1600" b="1" dirty="0" err="1" smtClean="0"/>
              <a:t>năm</a:t>
            </a:r>
            <a:r>
              <a:rPr lang="en-US" sz="1600" b="1" dirty="0" smtClean="0"/>
              <a:t> </a:t>
            </a:r>
          </a:p>
          <a:p>
            <a:pPr marL="857250" lvl="1" indent="-457200">
              <a:lnSpc>
                <a:spcPct val="80000"/>
              </a:lnSpc>
              <a:buFont typeface="+mj-lt"/>
              <a:buAutoNum type="arabicPeriod"/>
            </a:pPr>
            <a:r>
              <a:rPr lang="en-US" sz="1600" b="1" dirty="0" err="1" smtClean="0"/>
              <a:t>Nợ</a:t>
            </a:r>
            <a:r>
              <a:rPr lang="en-US" sz="1600" b="1" dirty="0" smtClean="0"/>
              <a:t> TK 36612/</a:t>
            </a:r>
            <a:r>
              <a:rPr lang="en-US" sz="1600" b="1" dirty="0" err="1" smtClean="0"/>
              <a:t>Có</a:t>
            </a:r>
            <a:r>
              <a:rPr lang="en-US" sz="1600" b="1" dirty="0" smtClean="0"/>
              <a:t> TK 511: </a:t>
            </a:r>
            <a:r>
              <a:rPr lang="en-US" sz="1600" b="1" dirty="0" err="1" smtClean="0"/>
              <a:t>Giá</a:t>
            </a:r>
            <a:r>
              <a:rPr lang="en-US" sz="1600" b="1" dirty="0" smtClean="0"/>
              <a:t> </a:t>
            </a:r>
            <a:r>
              <a:rPr lang="en-US" sz="1600" b="1" dirty="0" err="1" smtClean="0"/>
              <a:t>trị</a:t>
            </a:r>
            <a:r>
              <a:rPr lang="en-US" sz="1600" b="1" dirty="0" smtClean="0"/>
              <a:t> NVL, CCDC </a:t>
            </a:r>
            <a:r>
              <a:rPr lang="en-US" sz="1600" b="1" dirty="0" err="1" smtClean="0"/>
              <a:t>đã</a:t>
            </a:r>
            <a:r>
              <a:rPr lang="en-US" sz="1600" b="1" dirty="0" smtClean="0"/>
              <a:t> </a:t>
            </a:r>
            <a:r>
              <a:rPr lang="en-US" sz="1600" b="1" dirty="0" err="1" smtClean="0"/>
              <a:t>dùng</a:t>
            </a:r>
            <a:r>
              <a:rPr lang="en-US" sz="1600" b="1" dirty="0" smtClean="0"/>
              <a:t> </a:t>
            </a:r>
            <a:r>
              <a:rPr lang="en-US" sz="1600" b="1" dirty="0" err="1" smtClean="0"/>
              <a:t>trong</a:t>
            </a:r>
            <a:r>
              <a:rPr lang="en-US" sz="1600" b="1" dirty="0" smtClean="0"/>
              <a:t> </a:t>
            </a:r>
            <a:r>
              <a:rPr lang="en-US" sz="1600" b="1" dirty="0" err="1" smtClean="0"/>
              <a:t>năm</a:t>
            </a:r>
            <a:endParaRPr lang="en-US" sz="1600" b="1" dirty="0" smtClean="0"/>
          </a:p>
          <a:p>
            <a:pPr marL="857250" lvl="1" indent="-457200">
              <a:lnSpc>
                <a:spcPct val="80000"/>
              </a:lnSpc>
              <a:buFont typeface="+mj-lt"/>
              <a:buAutoNum type="arabicPeriod"/>
            </a:pPr>
            <a:r>
              <a:rPr lang="en-US" sz="1600" b="1" dirty="0" err="1" smtClean="0"/>
              <a:t>Nợ</a:t>
            </a:r>
            <a:r>
              <a:rPr lang="en-US" sz="1600" b="1" dirty="0" smtClean="0"/>
              <a:t> TK 36611/</a:t>
            </a:r>
            <a:r>
              <a:rPr lang="en-US" sz="1600" b="1" dirty="0" err="1" smtClean="0"/>
              <a:t>Có</a:t>
            </a:r>
            <a:r>
              <a:rPr lang="en-US" sz="1600" b="1" dirty="0" smtClean="0"/>
              <a:t> TK 511: </a:t>
            </a:r>
            <a:r>
              <a:rPr lang="en-US" sz="1600" b="1" dirty="0" err="1" smtClean="0"/>
              <a:t>Số</a:t>
            </a:r>
            <a:r>
              <a:rPr lang="en-US" sz="1600" b="1" dirty="0" smtClean="0"/>
              <a:t> </a:t>
            </a:r>
            <a:r>
              <a:rPr lang="en-US" sz="1600" b="1" dirty="0" err="1" smtClean="0"/>
              <a:t>hao</a:t>
            </a:r>
            <a:r>
              <a:rPr lang="en-US" sz="1600" b="1" dirty="0" smtClean="0"/>
              <a:t> </a:t>
            </a:r>
            <a:r>
              <a:rPr lang="en-US" sz="1600" b="1" dirty="0" err="1" smtClean="0"/>
              <a:t>mòn</a:t>
            </a:r>
            <a:r>
              <a:rPr lang="en-US" sz="1600" b="1" dirty="0" smtClean="0"/>
              <a:t>, </a:t>
            </a:r>
            <a:r>
              <a:rPr lang="en-US" sz="1600" b="1" dirty="0" err="1" smtClean="0"/>
              <a:t>khấu</a:t>
            </a:r>
            <a:r>
              <a:rPr lang="en-US" sz="1600" b="1" dirty="0" smtClean="0"/>
              <a:t> </a:t>
            </a:r>
            <a:r>
              <a:rPr lang="en-US" sz="1600" b="1" dirty="0" err="1" smtClean="0"/>
              <a:t>hao</a:t>
            </a:r>
            <a:r>
              <a:rPr lang="en-US" sz="1600" b="1" dirty="0" smtClean="0"/>
              <a:t> </a:t>
            </a:r>
            <a:r>
              <a:rPr lang="en-US" sz="1600" b="1" dirty="0" err="1" smtClean="0"/>
              <a:t>đã</a:t>
            </a:r>
            <a:r>
              <a:rPr lang="en-US" sz="1600" b="1" dirty="0" smtClean="0"/>
              <a:t> </a:t>
            </a:r>
            <a:r>
              <a:rPr lang="en-US" sz="1600" b="1" dirty="0" err="1" smtClean="0"/>
              <a:t>tính</a:t>
            </a:r>
            <a:r>
              <a:rPr lang="en-US" sz="1600" b="1" dirty="0" smtClean="0"/>
              <a:t> </a:t>
            </a:r>
            <a:r>
              <a:rPr lang="en-US" sz="1600" b="1" dirty="0" err="1" smtClean="0"/>
              <a:t>trong</a:t>
            </a:r>
            <a:r>
              <a:rPr lang="en-US" sz="1600" b="1" dirty="0" smtClean="0"/>
              <a:t> </a:t>
            </a:r>
            <a:r>
              <a:rPr lang="en-US" sz="1600" b="1" dirty="0" err="1" smtClean="0"/>
              <a:t>năm</a:t>
            </a:r>
            <a:endParaRPr lang="en-US" sz="1600" b="1" dirty="0" smtClean="0"/>
          </a:p>
          <a:p>
            <a:pPr marL="0" indent="0">
              <a:lnSpc>
                <a:spcPct val="80000"/>
              </a:lnSpc>
              <a:buNone/>
            </a:pPr>
            <a:r>
              <a:rPr lang="en-US" sz="1600" b="1" dirty="0" smtClean="0"/>
              <a:t>6. </a:t>
            </a:r>
            <a:r>
              <a:rPr lang="en-US" sz="1600" b="1" dirty="0" err="1" smtClean="0"/>
              <a:t>Nộp</a:t>
            </a:r>
            <a:r>
              <a:rPr lang="en-US" sz="1600" b="1" dirty="0" smtClean="0"/>
              <a:t> </a:t>
            </a:r>
            <a:r>
              <a:rPr lang="en-US" sz="1600" b="1" dirty="0" err="1" smtClean="0"/>
              <a:t>khôi</a:t>
            </a:r>
            <a:r>
              <a:rPr lang="en-US" sz="1600" b="1" dirty="0" smtClean="0"/>
              <a:t> </a:t>
            </a:r>
            <a:r>
              <a:rPr lang="en-US" sz="1600" b="1" dirty="0" err="1" smtClean="0"/>
              <a:t>phục</a:t>
            </a:r>
            <a:r>
              <a:rPr lang="en-US" sz="1600" b="1" dirty="0" smtClean="0"/>
              <a:t>, </a:t>
            </a:r>
            <a:r>
              <a:rPr lang="en-US" sz="1600" b="1" dirty="0" err="1" smtClean="0"/>
              <a:t>nộp</a:t>
            </a:r>
            <a:r>
              <a:rPr lang="en-US" sz="1600" b="1" dirty="0" smtClean="0"/>
              <a:t> </a:t>
            </a:r>
            <a:r>
              <a:rPr lang="en-US" sz="1600" b="1" dirty="0" err="1" smtClean="0"/>
              <a:t>trả</a:t>
            </a:r>
            <a:r>
              <a:rPr lang="en-US" sz="1600" b="1" dirty="0" smtClean="0"/>
              <a:t> </a:t>
            </a:r>
            <a:r>
              <a:rPr lang="en-US" sz="1600" b="1" dirty="0" err="1" smtClean="0"/>
              <a:t>lại</a:t>
            </a:r>
            <a:r>
              <a:rPr lang="en-US" sz="1600" b="1" dirty="0" smtClean="0"/>
              <a:t> </a:t>
            </a:r>
            <a:r>
              <a:rPr lang="en-US" sz="1600" b="1" dirty="0" err="1" smtClean="0"/>
              <a:t>số</a:t>
            </a:r>
            <a:r>
              <a:rPr lang="en-US" sz="1600" b="1" dirty="0" smtClean="0"/>
              <a:t> </a:t>
            </a:r>
            <a:r>
              <a:rPr lang="en-US" sz="1600" b="1" dirty="0" err="1" smtClean="0"/>
              <a:t>kinh</a:t>
            </a:r>
            <a:r>
              <a:rPr lang="en-US" sz="1600" b="1" dirty="0" smtClean="0"/>
              <a:t> </a:t>
            </a:r>
            <a:r>
              <a:rPr lang="en-US" sz="1600" b="1" dirty="0" err="1" smtClean="0"/>
              <a:t>phí</a:t>
            </a:r>
            <a:r>
              <a:rPr lang="en-US" sz="1600" b="1" dirty="0" smtClean="0"/>
              <a:t> </a:t>
            </a:r>
            <a:r>
              <a:rPr lang="en-US" sz="1600" b="1" dirty="0" err="1" smtClean="0"/>
              <a:t>đã</a:t>
            </a:r>
            <a:r>
              <a:rPr lang="en-US" sz="1600" b="1" dirty="0" smtClean="0"/>
              <a:t> </a:t>
            </a:r>
            <a:r>
              <a:rPr lang="en-US" sz="1600" b="1" dirty="0" err="1" smtClean="0"/>
              <a:t>rút</a:t>
            </a:r>
            <a:endParaRPr lang="en-US" sz="1600" b="1" dirty="0" smtClean="0"/>
          </a:p>
          <a:p>
            <a:pPr marL="857250" lvl="1" indent="-457200">
              <a:lnSpc>
                <a:spcPct val="80000"/>
              </a:lnSpc>
              <a:buFont typeface="+mj-lt"/>
              <a:buAutoNum type="arabicPeriod"/>
            </a:pPr>
            <a:r>
              <a:rPr lang="en-US" sz="1600" b="1" dirty="0" err="1" smtClean="0"/>
              <a:t>Nợ</a:t>
            </a:r>
            <a:r>
              <a:rPr lang="en-US" sz="1600" b="1" dirty="0" smtClean="0"/>
              <a:t> TK 511/</a:t>
            </a:r>
            <a:r>
              <a:rPr lang="en-US" sz="1600" b="1" dirty="0" err="1" smtClean="0"/>
              <a:t>Có</a:t>
            </a:r>
            <a:r>
              <a:rPr lang="en-US" sz="1600" b="1" dirty="0" smtClean="0"/>
              <a:t> TK 111, 112: </a:t>
            </a:r>
            <a:r>
              <a:rPr lang="en-US" sz="1600" b="1" dirty="0" err="1" smtClean="0"/>
              <a:t>Số</a:t>
            </a:r>
            <a:r>
              <a:rPr lang="en-US" sz="1600" b="1" dirty="0" smtClean="0"/>
              <a:t> </a:t>
            </a:r>
            <a:r>
              <a:rPr lang="en-US" sz="1600" b="1" dirty="0" err="1" smtClean="0"/>
              <a:t>kinh</a:t>
            </a:r>
            <a:r>
              <a:rPr lang="en-US" sz="1600" b="1" dirty="0" smtClean="0"/>
              <a:t> </a:t>
            </a:r>
            <a:r>
              <a:rPr lang="en-US" sz="1600" b="1" dirty="0" err="1" smtClean="0"/>
              <a:t>phí</a:t>
            </a:r>
            <a:r>
              <a:rPr lang="en-US" sz="1600" b="1" dirty="0" smtClean="0"/>
              <a:t> </a:t>
            </a:r>
            <a:r>
              <a:rPr lang="en-US" sz="1600" b="1" dirty="0" err="1" smtClean="0"/>
              <a:t>nộp</a:t>
            </a:r>
            <a:r>
              <a:rPr lang="en-US" sz="1600" b="1" dirty="0" smtClean="0"/>
              <a:t> </a:t>
            </a:r>
            <a:r>
              <a:rPr lang="en-US" sz="1600" b="1" dirty="0" err="1" smtClean="0"/>
              <a:t>khôi</a:t>
            </a:r>
            <a:r>
              <a:rPr lang="en-US" sz="1600" b="1" dirty="0" smtClean="0"/>
              <a:t> </a:t>
            </a:r>
            <a:r>
              <a:rPr lang="en-US" sz="1600" b="1" dirty="0" err="1" smtClean="0"/>
              <a:t>phục</a:t>
            </a:r>
            <a:r>
              <a:rPr lang="en-US" sz="1600" b="1" dirty="0" smtClean="0"/>
              <a:t>, </a:t>
            </a:r>
            <a:r>
              <a:rPr lang="en-US" sz="1600" b="1" dirty="0" err="1" smtClean="0"/>
              <a:t>nộp</a:t>
            </a:r>
            <a:r>
              <a:rPr lang="en-US" sz="1600" b="1" dirty="0" smtClean="0"/>
              <a:t> </a:t>
            </a:r>
            <a:r>
              <a:rPr lang="en-US" sz="1600" b="1" dirty="0" err="1" smtClean="0"/>
              <a:t>trả</a:t>
            </a:r>
            <a:endParaRPr lang="en-US" sz="1600" b="1" dirty="0" smtClean="0"/>
          </a:p>
          <a:p>
            <a:pPr marL="857250" lvl="1" indent="-457200">
              <a:lnSpc>
                <a:spcPct val="80000"/>
              </a:lnSpc>
              <a:buFont typeface="+mj-lt"/>
              <a:buAutoNum type="arabicPeriod"/>
            </a:pPr>
            <a:r>
              <a:rPr lang="en-US" sz="1600" b="1" dirty="0" err="1" smtClean="0"/>
              <a:t>Đồng</a:t>
            </a:r>
            <a:r>
              <a:rPr lang="en-US" sz="1600" b="1" dirty="0" smtClean="0"/>
              <a:t> </a:t>
            </a:r>
            <a:r>
              <a:rPr lang="en-US" sz="1600" b="1" dirty="0" err="1" smtClean="0"/>
              <a:t>thời</a:t>
            </a:r>
            <a:r>
              <a:rPr lang="en-US" sz="1600" b="1" dirty="0" smtClean="0"/>
              <a:t> </a:t>
            </a:r>
            <a:r>
              <a:rPr lang="en-US" sz="1600" b="1" dirty="0" err="1" smtClean="0"/>
              <a:t>ghi</a:t>
            </a:r>
            <a:r>
              <a:rPr lang="en-US" sz="1600" b="1" dirty="0" smtClean="0"/>
              <a:t> </a:t>
            </a:r>
            <a:r>
              <a:rPr lang="en-US" sz="1600" b="1" dirty="0" err="1" smtClean="0"/>
              <a:t>Có</a:t>
            </a:r>
            <a:r>
              <a:rPr lang="en-US" sz="1600" b="1" dirty="0" smtClean="0"/>
              <a:t> TK 008212, 008222, 00922: </a:t>
            </a:r>
            <a:r>
              <a:rPr lang="en-US" sz="1600" b="1" dirty="0" err="1" smtClean="0"/>
              <a:t>Ghi</a:t>
            </a:r>
            <a:r>
              <a:rPr lang="en-US" sz="1600" b="1" dirty="0" smtClean="0"/>
              <a:t> </a:t>
            </a:r>
            <a:r>
              <a:rPr lang="en-US" sz="1600" b="1" dirty="0" err="1" smtClean="0"/>
              <a:t>âm</a:t>
            </a:r>
            <a:endParaRPr lang="en-US" sz="1600" b="1" dirty="0" smtClean="0"/>
          </a:p>
          <a:p>
            <a:pPr marL="400050" lvl="1" indent="0">
              <a:buNone/>
            </a:pPr>
            <a:endParaRPr lang="en-US" sz="1600" b="1" dirty="0" smtClean="0"/>
          </a:p>
          <a:p>
            <a:pPr marL="857250" lvl="1" indent="-457200">
              <a:buFont typeface="+mj-lt"/>
              <a:buAutoNum type="arabicPeriod"/>
            </a:pPr>
            <a:endParaRPr lang="en-US" sz="1600" b="1" dirty="0"/>
          </a:p>
        </p:txBody>
      </p:sp>
    </p:spTree>
    <p:extLst>
      <p:ext uri="{BB962C8B-B14F-4D97-AF65-F5344CB8AC3E}">
        <p14:creationId xmlns="" xmlns:p14="http://schemas.microsoft.com/office/powerpoint/2010/main" val="12924621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0"/>
            <a:ext cx="9063037" cy="428625"/>
          </a:xfrm>
        </p:spPr>
        <p:txBody>
          <a:bodyPr/>
          <a:lstStyle/>
          <a:p>
            <a:r>
              <a:rPr lang="en-US" sz="2000" dirty="0" smtClean="0">
                <a:latin typeface="Times New Roman" pitchFamily="18" charset="0"/>
                <a:cs typeface="Times New Roman" pitchFamily="18" charset="0"/>
              </a:rPr>
              <a:t>RÚT DỰ TOÁN </a:t>
            </a:r>
            <a:r>
              <a:rPr lang="en-US" sz="2000" smtClean="0">
                <a:latin typeface="Times New Roman" pitchFamily="18" charset="0"/>
                <a:cs typeface="Times New Roman" pitchFamily="18" charset="0"/>
              </a:rPr>
              <a:t>TẠM ỨNG – MỘT SỐ BÚT TOÁN THƯỜNG DÙNG</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503238" y="504825"/>
            <a:ext cx="9259093" cy="6629400"/>
          </a:xfrm>
        </p:spPr>
        <p:txBody>
          <a:bodyPr/>
          <a:lstStyle/>
          <a:p>
            <a:pPr marL="457200" indent="-457200">
              <a:lnSpc>
                <a:spcPct val="75000"/>
              </a:lnSpc>
              <a:spcBef>
                <a:spcPts val="300"/>
              </a:spcBef>
              <a:spcAft>
                <a:spcPts val="300"/>
              </a:spcAft>
              <a:buFont typeface="+mj-lt"/>
              <a:buAutoNum type="arabicPeriod"/>
            </a:pPr>
            <a:r>
              <a:rPr lang="en-US" sz="1800" b="1" dirty="0" err="1" smtClean="0"/>
              <a:t>Khi</a:t>
            </a:r>
            <a:r>
              <a:rPr lang="en-US" sz="1800" b="1" dirty="0" smtClean="0"/>
              <a:t> </a:t>
            </a:r>
            <a:r>
              <a:rPr lang="en-US" sz="1800" b="1" dirty="0" err="1" smtClean="0"/>
              <a:t>rút</a:t>
            </a:r>
            <a:r>
              <a:rPr lang="en-US" sz="1800" b="1" dirty="0" smtClean="0"/>
              <a:t> </a:t>
            </a:r>
            <a:r>
              <a:rPr lang="en-US" sz="1800" b="1" dirty="0" err="1" smtClean="0"/>
              <a:t>tạm</a:t>
            </a:r>
            <a:r>
              <a:rPr lang="en-US" sz="1800" b="1" dirty="0" smtClean="0"/>
              <a:t> </a:t>
            </a:r>
            <a:r>
              <a:rPr lang="en-US" sz="1800" b="1" dirty="0" err="1" smtClean="0"/>
              <a:t>ứng</a:t>
            </a:r>
            <a:r>
              <a:rPr lang="en-US" sz="1800" b="1" dirty="0" smtClean="0"/>
              <a:t> </a:t>
            </a:r>
            <a:r>
              <a:rPr lang="en-US" sz="1800" b="1" dirty="0" err="1" smtClean="0"/>
              <a:t>kinh</a:t>
            </a:r>
            <a:r>
              <a:rPr lang="en-US" sz="1800" b="1" dirty="0" smtClean="0"/>
              <a:t> </a:t>
            </a:r>
            <a:r>
              <a:rPr lang="en-US" sz="1800" b="1" dirty="0" err="1" smtClean="0"/>
              <a:t>phí</a:t>
            </a:r>
            <a:r>
              <a:rPr lang="en-US" sz="1800" b="1" dirty="0" smtClean="0"/>
              <a:t> </a:t>
            </a:r>
            <a:r>
              <a:rPr lang="en-US" sz="1800" b="1" dirty="0" err="1" smtClean="0"/>
              <a:t>hoạt</a:t>
            </a:r>
            <a:r>
              <a:rPr lang="en-US" sz="1800" b="1" dirty="0" smtClean="0"/>
              <a:t> </a:t>
            </a:r>
            <a:r>
              <a:rPr lang="en-US" sz="1800" b="1" dirty="0" err="1" smtClean="0"/>
              <a:t>động</a:t>
            </a:r>
            <a:r>
              <a:rPr lang="en-US" sz="1800" b="1" dirty="0" smtClean="0"/>
              <a:t> </a:t>
            </a:r>
            <a:r>
              <a:rPr lang="en-US" sz="1800" b="1" dirty="0" err="1" smtClean="0"/>
              <a:t>về</a:t>
            </a:r>
            <a:r>
              <a:rPr lang="en-US" sz="1800" b="1" dirty="0" smtClean="0"/>
              <a:t> </a:t>
            </a:r>
            <a:r>
              <a:rPr lang="en-US" sz="1800" b="1" dirty="0" err="1" smtClean="0"/>
              <a:t>quỹ</a:t>
            </a:r>
            <a:r>
              <a:rPr lang="en-US" sz="1800" b="1" dirty="0" smtClean="0"/>
              <a:t> </a:t>
            </a:r>
            <a:r>
              <a:rPr lang="en-US" sz="1800" b="1" dirty="0" err="1" smtClean="0"/>
              <a:t>tiền</a:t>
            </a:r>
            <a:r>
              <a:rPr lang="en-US" sz="1800" b="1" dirty="0" smtClean="0"/>
              <a:t> </a:t>
            </a:r>
            <a:r>
              <a:rPr lang="en-US" sz="1800" b="1" dirty="0" err="1" smtClean="0"/>
              <a:t>mặt</a:t>
            </a:r>
            <a:r>
              <a:rPr lang="en-US" sz="1800" b="1" dirty="0" smtClean="0"/>
              <a:t> </a:t>
            </a:r>
            <a:r>
              <a:rPr lang="en-US" sz="1800" b="1" dirty="0" err="1" smtClean="0"/>
              <a:t>hoặc</a:t>
            </a:r>
            <a:r>
              <a:rPr lang="en-US" sz="1800" b="1" dirty="0" smtClean="0"/>
              <a:t> TGNH</a:t>
            </a:r>
          </a:p>
          <a:p>
            <a:pPr marL="857250" lvl="1" indent="-457200">
              <a:lnSpc>
                <a:spcPct val="75000"/>
              </a:lnSpc>
              <a:spcBef>
                <a:spcPts val="300"/>
              </a:spcBef>
              <a:spcAft>
                <a:spcPts val="300"/>
              </a:spcAft>
              <a:buFont typeface="Wingdings" pitchFamily="2" charset="2"/>
              <a:buChar char="ü"/>
            </a:pPr>
            <a:r>
              <a:rPr lang="en-US" sz="1800" b="1" dirty="0" err="1" smtClean="0"/>
              <a:t>Nợ</a:t>
            </a:r>
            <a:r>
              <a:rPr lang="en-US" sz="1800" b="1" dirty="0" smtClean="0"/>
              <a:t> TK 111, 112/ </a:t>
            </a:r>
            <a:r>
              <a:rPr lang="en-US" sz="1800" b="1" dirty="0" err="1" smtClean="0"/>
              <a:t>Có</a:t>
            </a:r>
            <a:r>
              <a:rPr lang="en-US" sz="1800" b="1" dirty="0" smtClean="0"/>
              <a:t> TK 3371: </a:t>
            </a:r>
            <a:r>
              <a:rPr lang="en-US" sz="1800" b="1" dirty="0" err="1" smtClean="0"/>
              <a:t>Số</a:t>
            </a:r>
            <a:r>
              <a:rPr lang="en-US" sz="1800" b="1" dirty="0" smtClean="0"/>
              <a:t> </a:t>
            </a:r>
            <a:r>
              <a:rPr lang="en-US" sz="1800" b="1" dirty="0" err="1" smtClean="0"/>
              <a:t>tiền</a:t>
            </a:r>
            <a:r>
              <a:rPr lang="en-US" sz="1800" b="1" dirty="0" smtClean="0"/>
              <a:t> </a:t>
            </a:r>
            <a:r>
              <a:rPr lang="en-US" sz="1800" b="1" dirty="0" err="1" smtClean="0"/>
              <a:t>rút</a:t>
            </a:r>
            <a:r>
              <a:rPr lang="en-US" sz="1800" b="1" dirty="0" smtClean="0"/>
              <a:t> </a:t>
            </a:r>
            <a:r>
              <a:rPr lang="en-US" sz="1800" b="1" dirty="0" err="1" smtClean="0"/>
              <a:t>về</a:t>
            </a:r>
            <a:r>
              <a:rPr lang="en-US" sz="1800" b="1" dirty="0" smtClean="0"/>
              <a:t> </a:t>
            </a:r>
            <a:r>
              <a:rPr lang="en-US" sz="1800" b="1" dirty="0" err="1" smtClean="0"/>
              <a:t>quỹ</a:t>
            </a:r>
            <a:endParaRPr lang="en-US" sz="1800" b="1" dirty="0" smtClean="0"/>
          </a:p>
          <a:p>
            <a:pPr marL="857250" lvl="1" indent="-457200">
              <a:lnSpc>
                <a:spcPct val="75000"/>
              </a:lnSpc>
              <a:spcBef>
                <a:spcPts val="300"/>
              </a:spcBef>
              <a:spcAft>
                <a:spcPts val="300"/>
              </a:spcAft>
              <a:buFont typeface="Wingdings" pitchFamily="2" charset="2"/>
              <a:buChar char="ü"/>
            </a:pPr>
            <a:r>
              <a:rPr lang="en-US" sz="1800" b="1" dirty="0" err="1" smtClean="0"/>
              <a:t>Đồng</a:t>
            </a:r>
            <a:r>
              <a:rPr lang="en-US" sz="1800" b="1" dirty="0" smtClean="0"/>
              <a:t> </a:t>
            </a:r>
            <a:r>
              <a:rPr lang="en-US" sz="1800" b="1" dirty="0" err="1" smtClean="0"/>
              <a:t>thời</a:t>
            </a:r>
            <a:r>
              <a:rPr lang="en-US" sz="1800" b="1" dirty="0" smtClean="0"/>
              <a:t> </a:t>
            </a:r>
            <a:r>
              <a:rPr lang="en-US" sz="1800" b="1" dirty="0" err="1" smtClean="0"/>
              <a:t>ghi</a:t>
            </a:r>
            <a:r>
              <a:rPr lang="en-US" sz="1800" b="1" dirty="0" smtClean="0"/>
              <a:t> </a:t>
            </a:r>
            <a:r>
              <a:rPr lang="en-US" sz="1800" b="1" dirty="0" err="1" smtClean="0"/>
              <a:t>Có</a:t>
            </a:r>
            <a:r>
              <a:rPr lang="en-US" sz="1800" b="1" dirty="0" smtClean="0"/>
              <a:t> TK 008211, 008221, 00921</a:t>
            </a:r>
          </a:p>
          <a:p>
            <a:pPr marL="457200" indent="-457200">
              <a:lnSpc>
                <a:spcPct val="75000"/>
              </a:lnSpc>
              <a:spcBef>
                <a:spcPts val="300"/>
              </a:spcBef>
              <a:spcAft>
                <a:spcPts val="300"/>
              </a:spcAft>
              <a:buFont typeface="+mj-lt"/>
              <a:buAutoNum type="arabicPeriod"/>
            </a:pPr>
            <a:r>
              <a:rPr lang="en-US" sz="1800" b="1" dirty="0" err="1"/>
              <a:t>Rút</a:t>
            </a:r>
            <a:r>
              <a:rPr lang="en-US" sz="1800" b="1" dirty="0"/>
              <a:t> </a:t>
            </a:r>
            <a:r>
              <a:rPr lang="en-US" sz="1800" b="1" dirty="0" err="1"/>
              <a:t>dự</a:t>
            </a:r>
            <a:r>
              <a:rPr lang="en-US" sz="1800" b="1" dirty="0"/>
              <a:t> </a:t>
            </a:r>
            <a:r>
              <a:rPr lang="en-US" sz="1800" b="1" dirty="0" err="1"/>
              <a:t>toán</a:t>
            </a:r>
            <a:r>
              <a:rPr lang="en-US" sz="1800" b="1" dirty="0"/>
              <a:t> </a:t>
            </a:r>
            <a:r>
              <a:rPr lang="en-US" sz="1800" b="1" dirty="0" err="1"/>
              <a:t>chuyển</a:t>
            </a:r>
            <a:r>
              <a:rPr lang="en-US" sz="1800" b="1" dirty="0"/>
              <a:t> </a:t>
            </a:r>
            <a:r>
              <a:rPr lang="en-US" sz="1800" b="1" dirty="0" err="1"/>
              <a:t>khoản</a:t>
            </a:r>
            <a:r>
              <a:rPr lang="en-US" sz="1800" b="1" dirty="0"/>
              <a:t> </a:t>
            </a:r>
            <a:r>
              <a:rPr lang="en-US" sz="1800" b="1" dirty="0" err="1"/>
              <a:t>thanh</a:t>
            </a:r>
            <a:r>
              <a:rPr lang="en-US" sz="1800" b="1" dirty="0"/>
              <a:t> </a:t>
            </a:r>
            <a:r>
              <a:rPr lang="en-US" sz="1800" b="1" dirty="0" err="1"/>
              <a:t>toán</a:t>
            </a:r>
            <a:r>
              <a:rPr lang="en-US" sz="1800" b="1" dirty="0"/>
              <a:t> chi </a:t>
            </a:r>
            <a:r>
              <a:rPr lang="en-US" sz="1800" b="1" dirty="0" err="1"/>
              <a:t>hoạt</a:t>
            </a:r>
            <a:r>
              <a:rPr lang="en-US" sz="1800" b="1" dirty="0"/>
              <a:t> </a:t>
            </a:r>
            <a:r>
              <a:rPr lang="en-US" sz="1800" b="1" dirty="0" err="1"/>
              <a:t>động</a:t>
            </a:r>
            <a:r>
              <a:rPr lang="en-US" sz="1800" b="1" dirty="0"/>
              <a:t> </a:t>
            </a:r>
          </a:p>
          <a:p>
            <a:pPr marL="857250" lvl="1" indent="-457200">
              <a:lnSpc>
                <a:spcPct val="75000"/>
              </a:lnSpc>
              <a:spcBef>
                <a:spcPts val="300"/>
              </a:spcBef>
              <a:spcAft>
                <a:spcPts val="300"/>
              </a:spcAft>
              <a:buFont typeface="Wingdings" pitchFamily="2" charset="2"/>
              <a:buChar char="ü"/>
            </a:pPr>
            <a:r>
              <a:rPr lang="en-US" sz="1800" b="1" dirty="0" err="1"/>
              <a:t>Nợ</a:t>
            </a:r>
            <a:r>
              <a:rPr lang="en-US" sz="1800" b="1" dirty="0"/>
              <a:t> TK 611/</a:t>
            </a:r>
            <a:r>
              <a:rPr lang="en-US" sz="1800" b="1" dirty="0" err="1"/>
              <a:t>Có</a:t>
            </a:r>
            <a:r>
              <a:rPr lang="en-US" sz="1800" b="1" dirty="0"/>
              <a:t> TK </a:t>
            </a:r>
            <a:r>
              <a:rPr lang="en-US" sz="1800" b="1" dirty="0" smtClean="0"/>
              <a:t>3371: </a:t>
            </a:r>
            <a:r>
              <a:rPr lang="en-US" sz="1800" b="1" dirty="0" err="1"/>
              <a:t>Số</a:t>
            </a:r>
            <a:r>
              <a:rPr lang="en-US" sz="1800" b="1" dirty="0"/>
              <a:t> </a:t>
            </a:r>
            <a:r>
              <a:rPr lang="en-US" sz="1800" b="1" dirty="0" err="1"/>
              <a:t>tiền</a:t>
            </a:r>
            <a:r>
              <a:rPr lang="en-US" sz="1800" b="1" dirty="0"/>
              <a:t> chi </a:t>
            </a:r>
            <a:r>
              <a:rPr lang="en-US" sz="1800" b="1" dirty="0" err="1"/>
              <a:t>hoạt</a:t>
            </a:r>
            <a:r>
              <a:rPr lang="en-US" sz="1800" b="1" dirty="0"/>
              <a:t> </a:t>
            </a:r>
            <a:r>
              <a:rPr lang="en-US" sz="1800" b="1" dirty="0" err="1"/>
              <a:t>động</a:t>
            </a:r>
            <a:endParaRPr lang="en-US" sz="1800" b="1" dirty="0"/>
          </a:p>
          <a:p>
            <a:pPr marL="857250" lvl="1" indent="-457200">
              <a:lnSpc>
                <a:spcPct val="75000"/>
              </a:lnSpc>
              <a:spcBef>
                <a:spcPts val="300"/>
              </a:spcBef>
              <a:spcAft>
                <a:spcPts val="300"/>
              </a:spcAft>
              <a:buFont typeface="Wingdings" pitchFamily="2" charset="2"/>
              <a:buChar char="ü"/>
            </a:pPr>
            <a:r>
              <a:rPr lang="en-US" sz="1800" b="1" dirty="0" err="1"/>
              <a:t>Đồng</a:t>
            </a:r>
            <a:r>
              <a:rPr lang="en-US" sz="1800" b="1" dirty="0"/>
              <a:t> </a:t>
            </a:r>
            <a:r>
              <a:rPr lang="en-US" sz="1800" b="1" dirty="0" err="1"/>
              <a:t>thời</a:t>
            </a:r>
            <a:r>
              <a:rPr lang="en-US" sz="1800" b="1" dirty="0"/>
              <a:t> </a:t>
            </a:r>
            <a:r>
              <a:rPr lang="en-US" sz="1800" b="1" dirty="0" err="1"/>
              <a:t>ghi</a:t>
            </a:r>
            <a:r>
              <a:rPr lang="en-US" sz="1800" b="1" dirty="0"/>
              <a:t> </a:t>
            </a:r>
            <a:r>
              <a:rPr lang="en-US" sz="1800" b="1" dirty="0" err="1"/>
              <a:t>Có</a:t>
            </a:r>
            <a:r>
              <a:rPr lang="en-US" sz="1800" b="1" dirty="0"/>
              <a:t> TK </a:t>
            </a:r>
            <a:r>
              <a:rPr lang="en-US" sz="1800" b="1" dirty="0" smtClean="0"/>
              <a:t>008211, 008221, 000921</a:t>
            </a:r>
            <a:endParaRPr lang="en-US" sz="1800" b="1" dirty="0"/>
          </a:p>
          <a:p>
            <a:pPr marL="457200" indent="-457200">
              <a:lnSpc>
                <a:spcPct val="75000"/>
              </a:lnSpc>
              <a:spcBef>
                <a:spcPts val="300"/>
              </a:spcBef>
              <a:spcAft>
                <a:spcPts val="300"/>
              </a:spcAft>
              <a:buFont typeface="+mj-lt"/>
              <a:buAutoNum type="arabicPeriod"/>
            </a:pPr>
            <a:r>
              <a:rPr lang="en-US" sz="1800" b="1" dirty="0" err="1"/>
              <a:t>Rút</a:t>
            </a:r>
            <a:r>
              <a:rPr lang="en-US" sz="1800" b="1" dirty="0"/>
              <a:t> </a:t>
            </a:r>
            <a:r>
              <a:rPr lang="en-US" sz="1800" b="1" dirty="0" err="1"/>
              <a:t>dự</a:t>
            </a:r>
            <a:r>
              <a:rPr lang="en-US" sz="1800" b="1" dirty="0"/>
              <a:t> </a:t>
            </a:r>
            <a:r>
              <a:rPr lang="en-US" sz="1800" b="1" dirty="0" err="1"/>
              <a:t>toán</a:t>
            </a:r>
            <a:r>
              <a:rPr lang="en-US" sz="1800" b="1" dirty="0"/>
              <a:t> </a:t>
            </a:r>
            <a:r>
              <a:rPr lang="en-US" sz="1800" b="1" dirty="0" err="1"/>
              <a:t>chuyển</a:t>
            </a:r>
            <a:r>
              <a:rPr lang="en-US" sz="1800" b="1" dirty="0"/>
              <a:t> </a:t>
            </a:r>
            <a:r>
              <a:rPr lang="en-US" sz="1800" b="1" dirty="0" err="1"/>
              <a:t>khoản</a:t>
            </a:r>
            <a:r>
              <a:rPr lang="en-US" sz="1800" b="1" dirty="0"/>
              <a:t> </a:t>
            </a:r>
            <a:r>
              <a:rPr lang="en-US" sz="1800" b="1" dirty="0" err="1"/>
              <a:t>thanh</a:t>
            </a:r>
            <a:r>
              <a:rPr lang="en-US" sz="1800" b="1" dirty="0"/>
              <a:t> </a:t>
            </a:r>
            <a:r>
              <a:rPr lang="en-US" sz="1800" b="1" dirty="0" err="1"/>
              <a:t>toán</a:t>
            </a:r>
            <a:r>
              <a:rPr lang="en-US" sz="1800" b="1" dirty="0"/>
              <a:t> </a:t>
            </a:r>
            <a:r>
              <a:rPr lang="en-US" sz="1800" b="1" dirty="0" err="1"/>
              <a:t>các</a:t>
            </a:r>
            <a:r>
              <a:rPr lang="en-US" sz="1800" b="1" dirty="0"/>
              <a:t> </a:t>
            </a:r>
            <a:r>
              <a:rPr lang="en-US" sz="1800" b="1" dirty="0" err="1"/>
              <a:t>khoản</a:t>
            </a:r>
            <a:r>
              <a:rPr lang="en-US" sz="1800" b="1" dirty="0"/>
              <a:t> </a:t>
            </a:r>
            <a:r>
              <a:rPr lang="en-US" sz="1800" b="1" dirty="0" err="1"/>
              <a:t>phải</a:t>
            </a:r>
            <a:r>
              <a:rPr lang="en-US" sz="1800" b="1" dirty="0"/>
              <a:t> </a:t>
            </a:r>
            <a:r>
              <a:rPr lang="en-US" sz="1800" b="1" dirty="0" err="1"/>
              <a:t>trả</a:t>
            </a:r>
            <a:endParaRPr lang="en-US" sz="1800" b="1" dirty="0"/>
          </a:p>
          <a:p>
            <a:pPr marL="857250" lvl="1" indent="-457200">
              <a:lnSpc>
                <a:spcPct val="75000"/>
              </a:lnSpc>
              <a:spcBef>
                <a:spcPts val="300"/>
              </a:spcBef>
              <a:spcAft>
                <a:spcPts val="300"/>
              </a:spcAft>
              <a:buFont typeface="Wingdings" pitchFamily="2" charset="2"/>
              <a:buChar char="ü"/>
            </a:pPr>
            <a:r>
              <a:rPr lang="en-US" sz="1800" b="1" dirty="0" err="1"/>
              <a:t>Nợ</a:t>
            </a:r>
            <a:r>
              <a:rPr lang="en-US" sz="1800" b="1" dirty="0"/>
              <a:t> TK 331, 332, 334/</a:t>
            </a:r>
            <a:r>
              <a:rPr lang="en-US" sz="1800" b="1" dirty="0" err="1"/>
              <a:t>Có</a:t>
            </a:r>
            <a:r>
              <a:rPr lang="en-US" sz="1800" b="1" dirty="0"/>
              <a:t> TK </a:t>
            </a:r>
            <a:r>
              <a:rPr lang="en-US" sz="1800" b="1" dirty="0" smtClean="0"/>
              <a:t>3371: </a:t>
            </a:r>
            <a:r>
              <a:rPr lang="en-US" sz="1800" b="1" dirty="0" err="1"/>
              <a:t>Số</a:t>
            </a:r>
            <a:r>
              <a:rPr lang="en-US" sz="1800" b="1" dirty="0"/>
              <a:t> </a:t>
            </a:r>
            <a:r>
              <a:rPr lang="en-US" sz="1800" b="1" dirty="0" err="1"/>
              <a:t>tiền</a:t>
            </a:r>
            <a:r>
              <a:rPr lang="en-US" sz="1800" b="1" dirty="0"/>
              <a:t> </a:t>
            </a:r>
            <a:r>
              <a:rPr lang="en-US" sz="1800" b="1" dirty="0" err="1"/>
              <a:t>phải</a:t>
            </a:r>
            <a:r>
              <a:rPr lang="en-US" sz="1800" b="1" dirty="0"/>
              <a:t> </a:t>
            </a:r>
            <a:r>
              <a:rPr lang="en-US" sz="1800" b="1" dirty="0" err="1"/>
              <a:t>trả</a:t>
            </a:r>
            <a:r>
              <a:rPr lang="en-US" sz="1800" b="1" dirty="0"/>
              <a:t> </a:t>
            </a:r>
            <a:r>
              <a:rPr lang="en-US" sz="1800" b="1" dirty="0" err="1"/>
              <a:t>các</a:t>
            </a:r>
            <a:r>
              <a:rPr lang="en-US" sz="1800" b="1" dirty="0"/>
              <a:t> </a:t>
            </a:r>
            <a:r>
              <a:rPr lang="en-US" sz="1800" b="1" dirty="0" err="1"/>
              <a:t>đối</a:t>
            </a:r>
            <a:r>
              <a:rPr lang="en-US" sz="1800" b="1" dirty="0"/>
              <a:t> </a:t>
            </a:r>
            <a:r>
              <a:rPr lang="en-US" sz="1800" b="1" dirty="0" err="1"/>
              <a:t>tượng</a:t>
            </a:r>
            <a:endParaRPr lang="en-US" sz="1800" b="1" dirty="0"/>
          </a:p>
          <a:p>
            <a:pPr marL="857250" lvl="1" indent="-457200">
              <a:lnSpc>
                <a:spcPct val="75000"/>
              </a:lnSpc>
              <a:spcBef>
                <a:spcPts val="300"/>
              </a:spcBef>
              <a:spcAft>
                <a:spcPts val="300"/>
              </a:spcAft>
              <a:buFont typeface="Wingdings" pitchFamily="2" charset="2"/>
              <a:buChar char="ü"/>
            </a:pPr>
            <a:r>
              <a:rPr lang="en-US" sz="1800" b="1" dirty="0" err="1"/>
              <a:t>Đồng</a:t>
            </a:r>
            <a:r>
              <a:rPr lang="en-US" sz="1800" b="1" dirty="0"/>
              <a:t> </a:t>
            </a:r>
            <a:r>
              <a:rPr lang="en-US" sz="1800" b="1" dirty="0" err="1"/>
              <a:t>thời</a:t>
            </a:r>
            <a:r>
              <a:rPr lang="en-US" sz="1800" b="1" dirty="0"/>
              <a:t> </a:t>
            </a:r>
            <a:r>
              <a:rPr lang="en-US" sz="1800" b="1" dirty="0" err="1"/>
              <a:t>ghi</a:t>
            </a:r>
            <a:r>
              <a:rPr lang="en-US" sz="1800" b="1" dirty="0"/>
              <a:t> </a:t>
            </a:r>
            <a:r>
              <a:rPr lang="en-US" sz="1800" b="1" dirty="0" err="1"/>
              <a:t>Có</a:t>
            </a:r>
            <a:r>
              <a:rPr lang="en-US" sz="1800" b="1" dirty="0"/>
              <a:t> TK </a:t>
            </a:r>
            <a:r>
              <a:rPr lang="en-US" sz="1800" b="1" dirty="0" smtClean="0"/>
              <a:t>008211, 008221, 00921</a:t>
            </a:r>
            <a:endParaRPr lang="en-US" sz="1800" b="1" dirty="0"/>
          </a:p>
          <a:p>
            <a:pPr marL="457200" indent="-457200">
              <a:lnSpc>
                <a:spcPct val="75000"/>
              </a:lnSpc>
              <a:spcBef>
                <a:spcPts val="300"/>
              </a:spcBef>
              <a:spcAft>
                <a:spcPts val="300"/>
              </a:spcAft>
              <a:buFont typeface="+mj-lt"/>
              <a:buAutoNum type="arabicPeriod"/>
            </a:pPr>
            <a:r>
              <a:rPr lang="en-US" sz="1800" b="1" dirty="0" err="1"/>
              <a:t>Chuyển</a:t>
            </a:r>
            <a:r>
              <a:rPr lang="en-US" sz="1800" b="1" dirty="0"/>
              <a:t> </a:t>
            </a:r>
            <a:r>
              <a:rPr lang="en-US" sz="1800" b="1" dirty="0" err="1"/>
              <a:t>khoản</a:t>
            </a:r>
            <a:r>
              <a:rPr lang="en-US" sz="1800" b="1" dirty="0"/>
              <a:t> </a:t>
            </a:r>
            <a:r>
              <a:rPr lang="en-US" sz="1800" b="1" dirty="0" err="1"/>
              <a:t>kho</a:t>
            </a:r>
            <a:r>
              <a:rPr lang="en-US" sz="1800" b="1" dirty="0"/>
              <a:t> </a:t>
            </a:r>
            <a:r>
              <a:rPr lang="en-US" sz="1800" b="1" dirty="0" err="1"/>
              <a:t>bạc</a:t>
            </a:r>
            <a:r>
              <a:rPr lang="en-US" sz="1800" b="1" dirty="0"/>
              <a:t> </a:t>
            </a:r>
            <a:r>
              <a:rPr lang="en-US" sz="1800" b="1" dirty="0" err="1"/>
              <a:t>mua</a:t>
            </a:r>
            <a:r>
              <a:rPr lang="en-US" sz="1800" b="1" dirty="0"/>
              <a:t> NVL, CCDC, TSCĐ, </a:t>
            </a:r>
            <a:r>
              <a:rPr lang="en-US" sz="1800" b="1" dirty="0" err="1"/>
              <a:t>hoặc</a:t>
            </a:r>
            <a:r>
              <a:rPr lang="en-US" sz="1800" b="1" dirty="0"/>
              <a:t> </a:t>
            </a:r>
            <a:r>
              <a:rPr lang="en-US" sz="1800" b="1" dirty="0" err="1"/>
              <a:t>đầu</a:t>
            </a:r>
            <a:r>
              <a:rPr lang="en-US" sz="1800" b="1" dirty="0"/>
              <a:t> </a:t>
            </a:r>
            <a:r>
              <a:rPr lang="en-US" sz="1800" b="1" dirty="0" err="1"/>
              <a:t>tư</a:t>
            </a:r>
            <a:r>
              <a:rPr lang="en-US" sz="1800" b="1" dirty="0"/>
              <a:t> XDCB</a:t>
            </a:r>
          </a:p>
          <a:p>
            <a:pPr marL="857250" lvl="1" indent="-457200">
              <a:lnSpc>
                <a:spcPct val="75000"/>
              </a:lnSpc>
              <a:spcBef>
                <a:spcPts val="300"/>
              </a:spcBef>
              <a:spcAft>
                <a:spcPts val="300"/>
              </a:spcAft>
              <a:buFont typeface="Wingdings" pitchFamily="2" charset="2"/>
              <a:buChar char="ü"/>
            </a:pPr>
            <a:r>
              <a:rPr lang="en-US" sz="1800" b="1" dirty="0" err="1"/>
              <a:t>Nợ</a:t>
            </a:r>
            <a:r>
              <a:rPr lang="en-US" sz="1800" b="1" dirty="0"/>
              <a:t> TK 152, ,153, 211, 241/</a:t>
            </a:r>
            <a:r>
              <a:rPr lang="en-US" sz="1800" b="1" dirty="0" err="1"/>
              <a:t>Có</a:t>
            </a:r>
            <a:r>
              <a:rPr lang="en-US" sz="1800" b="1" dirty="0"/>
              <a:t> TK </a:t>
            </a:r>
            <a:r>
              <a:rPr lang="en-US" sz="1800" b="1" dirty="0" smtClean="0"/>
              <a:t>36611, 36612, 3664: </a:t>
            </a:r>
            <a:r>
              <a:rPr lang="en-US" sz="1800" b="1" dirty="0" err="1"/>
              <a:t>Số</a:t>
            </a:r>
            <a:r>
              <a:rPr lang="en-US" sz="1800" b="1" dirty="0"/>
              <a:t> </a:t>
            </a:r>
            <a:r>
              <a:rPr lang="en-US" sz="1800" b="1" dirty="0" err="1"/>
              <a:t>tiền</a:t>
            </a:r>
            <a:r>
              <a:rPr lang="en-US" sz="1800" b="1" dirty="0"/>
              <a:t> </a:t>
            </a:r>
            <a:r>
              <a:rPr lang="en-US" sz="1800" b="1" dirty="0" err="1"/>
              <a:t>mua</a:t>
            </a:r>
            <a:r>
              <a:rPr lang="en-US" sz="1800" b="1" dirty="0"/>
              <a:t> NVL, CCDC, TSCĐ </a:t>
            </a:r>
            <a:r>
              <a:rPr lang="en-US" sz="1800" b="1" dirty="0" err="1"/>
              <a:t>hoặc</a:t>
            </a:r>
            <a:r>
              <a:rPr lang="en-US" sz="1800" b="1" dirty="0"/>
              <a:t> </a:t>
            </a:r>
            <a:r>
              <a:rPr lang="en-US" sz="1800" b="1" dirty="0" err="1"/>
              <a:t>đầu</a:t>
            </a:r>
            <a:r>
              <a:rPr lang="en-US" sz="1800" b="1" dirty="0"/>
              <a:t> </a:t>
            </a:r>
            <a:r>
              <a:rPr lang="en-US" sz="1800" b="1" dirty="0" err="1"/>
              <a:t>tư</a:t>
            </a:r>
            <a:r>
              <a:rPr lang="en-US" sz="1800" b="1" dirty="0"/>
              <a:t> XDCB (</a:t>
            </a:r>
            <a:r>
              <a:rPr lang="en-US" sz="1800" b="1" dirty="0" err="1"/>
              <a:t>bao</a:t>
            </a:r>
            <a:r>
              <a:rPr lang="en-US" sz="1800" b="1" dirty="0"/>
              <a:t> </a:t>
            </a:r>
            <a:r>
              <a:rPr lang="en-US" sz="1800" b="1" dirty="0" err="1"/>
              <a:t>gồm</a:t>
            </a:r>
            <a:r>
              <a:rPr lang="en-US" sz="1800" b="1" dirty="0"/>
              <a:t> </a:t>
            </a:r>
            <a:r>
              <a:rPr lang="en-US" sz="1800" b="1" dirty="0" err="1"/>
              <a:t>cả</a:t>
            </a:r>
            <a:r>
              <a:rPr lang="en-US" sz="1800" b="1" dirty="0"/>
              <a:t> </a:t>
            </a:r>
            <a:r>
              <a:rPr lang="en-US" sz="1800" b="1" dirty="0" err="1"/>
              <a:t>thuế</a:t>
            </a:r>
            <a:r>
              <a:rPr lang="en-US" sz="1800" b="1" dirty="0"/>
              <a:t> GTGT)</a:t>
            </a:r>
          </a:p>
          <a:p>
            <a:pPr marL="857250" lvl="1" indent="-457200">
              <a:lnSpc>
                <a:spcPct val="75000"/>
              </a:lnSpc>
              <a:spcBef>
                <a:spcPts val="300"/>
              </a:spcBef>
              <a:spcAft>
                <a:spcPts val="300"/>
              </a:spcAft>
              <a:buFont typeface="Wingdings" pitchFamily="2" charset="2"/>
              <a:buChar char="ü"/>
            </a:pPr>
            <a:r>
              <a:rPr lang="en-US" sz="1800" b="1" dirty="0" err="1"/>
              <a:t>Đồng</a:t>
            </a:r>
            <a:r>
              <a:rPr lang="en-US" sz="1800" b="1" dirty="0"/>
              <a:t> </a:t>
            </a:r>
            <a:r>
              <a:rPr lang="en-US" sz="1800" b="1" dirty="0" err="1"/>
              <a:t>thời</a:t>
            </a:r>
            <a:r>
              <a:rPr lang="en-US" sz="1800" b="1" dirty="0"/>
              <a:t> </a:t>
            </a:r>
            <a:r>
              <a:rPr lang="en-US" sz="1800" b="1" dirty="0" err="1"/>
              <a:t>ghi</a:t>
            </a:r>
            <a:r>
              <a:rPr lang="en-US" sz="1800" b="1" dirty="0"/>
              <a:t> </a:t>
            </a:r>
            <a:r>
              <a:rPr lang="en-US" sz="1800" b="1" dirty="0" err="1"/>
              <a:t>Có</a:t>
            </a:r>
            <a:r>
              <a:rPr lang="en-US" sz="1800" b="1" dirty="0"/>
              <a:t> TK </a:t>
            </a:r>
            <a:r>
              <a:rPr lang="en-US" sz="1800" b="1" dirty="0" smtClean="0"/>
              <a:t>008211, 008221, 00921</a:t>
            </a:r>
          </a:p>
          <a:p>
            <a:pPr marL="0" indent="0">
              <a:lnSpc>
                <a:spcPct val="75000"/>
              </a:lnSpc>
              <a:spcBef>
                <a:spcPts val="300"/>
              </a:spcBef>
              <a:spcAft>
                <a:spcPts val="300"/>
              </a:spcAft>
              <a:buNone/>
            </a:pPr>
            <a:r>
              <a:rPr lang="en-US" sz="1800" b="1" dirty="0" smtClean="0"/>
              <a:t>5.  </a:t>
            </a:r>
            <a:r>
              <a:rPr lang="en-US" sz="1800" b="1" dirty="0" err="1" smtClean="0"/>
              <a:t>Cuối</a:t>
            </a:r>
            <a:r>
              <a:rPr lang="en-US" sz="1800" b="1" dirty="0" smtClean="0"/>
              <a:t> </a:t>
            </a:r>
            <a:r>
              <a:rPr lang="en-US" sz="1800" b="1" dirty="0" err="1" smtClean="0"/>
              <a:t>năm</a:t>
            </a:r>
            <a:r>
              <a:rPr lang="en-US" sz="1800" b="1" dirty="0" smtClean="0"/>
              <a:t>, </a:t>
            </a:r>
            <a:r>
              <a:rPr lang="en-US" sz="1800" b="1" dirty="0" err="1" smtClean="0"/>
              <a:t>kết</a:t>
            </a:r>
            <a:r>
              <a:rPr lang="en-US" sz="1800" b="1" dirty="0" smtClean="0"/>
              <a:t> </a:t>
            </a:r>
            <a:r>
              <a:rPr lang="en-US" sz="1800" b="1" dirty="0" err="1" smtClean="0"/>
              <a:t>chuyển</a:t>
            </a:r>
            <a:r>
              <a:rPr lang="en-US" sz="1800" b="1" dirty="0" smtClean="0"/>
              <a:t> </a:t>
            </a:r>
            <a:r>
              <a:rPr lang="en-US" sz="1800" b="1" dirty="0" err="1" smtClean="0"/>
              <a:t>số</a:t>
            </a:r>
            <a:r>
              <a:rPr lang="en-US" sz="1800" b="1" dirty="0" smtClean="0"/>
              <a:t> NVL, CCDC </a:t>
            </a:r>
            <a:r>
              <a:rPr lang="en-US" sz="1800" b="1" dirty="0" err="1" smtClean="0"/>
              <a:t>xuất</a:t>
            </a:r>
            <a:r>
              <a:rPr lang="en-US" sz="1800" b="1" dirty="0" smtClean="0"/>
              <a:t> </a:t>
            </a:r>
            <a:r>
              <a:rPr lang="en-US" sz="1800" b="1" dirty="0" err="1" smtClean="0"/>
              <a:t>dùng</a:t>
            </a:r>
            <a:r>
              <a:rPr lang="en-US" sz="1800" b="1" dirty="0" smtClean="0"/>
              <a:t> </a:t>
            </a:r>
            <a:r>
              <a:rPr lang="en-US" sz="1800" b="1" dirty="0" err="1" smtClean="0"/>
              <a:t>và</a:t>
            </a:r>
            <a:r>
              <a:rPr lang="en-US" sz="1800" b="1" dirty="0" smtClean="0"/>
              <a:t> </a:t>
            </a:r>
            <a:r>
              <a:rPr lang="en-US" sz="1800" b="1" dirty="0" err="1" smtClean="0"/>
              <a:t>số</a:t>
            </a:r>
            <a:r>
              <a:rPr lang="en-US" sz="1800" b="1" dirty="0" smtClean="0"/>
              <a:t> </a:t>
            </a:r>
            <a:r>
              <a:rPr lang="en-US" sz="1800" b="1" dirty="0" err="1" smtClean="0"/>
              <a:t>hao</a:t>
            </a:r>
            <a:r>
              <a:rPr lang="en-US" sz="1800" b="1" dirty="0" smtClean="0"/>
              <a:t> </a:t>
            </a:r>
            <a:r>
              <a:rPr lang="en-US" sz="1800" b="1" dirty="0" err="1" smtClean="0"/>
              <a:t>mòn</a:t>
            </a:r>
            <a:r>
              <a:rPr lang="en-US" sz="1800" b="1" dirty="0" smtClean="0"/>
              <a:t>, </a:t>
            </a:r>
            <a:r>
              <a:rPr lang="en-US" sz="1800" b="1" dirty="0" err="1" smtClean="0"/>
              <a:t>khấu</a:t>
            </a:r>
            <a:r>
              <a:rPr lang="en-US" sz="1800" b="1" dirty="0" smtClean="0"/>
              <a:t> </a:t>
            </a:r>
            <a:r>
              <a:rPr lang="en-US" sz="1800" b="1" dirty="0" err="1" smtClean="0"/>
              <a:t>hao</a:t>
            </a:r>
            <a:r>
              <a:rPr lang="en-US" sz="1800" b="1" dirty="0" smtClean="0"/>
              <a:t> </a:t>
            </a:r>
            <a:r>
              <a:rPr lang="en-US" sz="1800" b="1" dirty="0" err="1" smtClean="0"/>
              <a:t>đã</a:t>
            </a:r>
            <a:r>
              <a:rPr lang="en-US" sz="1800" b="1" dirty="0" smtClean="0"/>
              <a:t> </a:t>
            </a:r>
            <a:r>
              <a:rPr lang="en-US" sz="1800" b="1" dirty="0" err="1" smtClean="0"/>
              <a:t>tính</a:t>
            </a:r>
            <a:r>
              <a:rPr lang="en-US" sz="1800" b="1" dirty="0" smtClean="0"/>
              <a:t> </a:t>
            </a:r>
            <a:r>
              <a:rPr lang="en-US" sz="1800" b="1" dirty="0" err="1" smtClean="0"/>
              <a:t>trong</a:t>
            </a:r>
            <a:r>
              <a:rPr lang="en-US" sz="1800" b="1" dirty="0" smtClean="0"/>
              <a:t> </a:t>
            </a:r>
            <a:r>
              <a:rPr lang="en-US" sz="1800" b="1" dirty="0" err="1" smtClean="0"/>
              <a:t>năm</a:t>
            </a:r>
            <a:r>
              <a:rPr lang="en-US" sz="1800" b="1" dirty="0" smtClean="0"/>
              <a:t> </a:t>
            </a:r>
          </a:p>
          <a:p>
            <a:pPr marL="857250" lvl="1" indent="-457200">
              <a:lnSpc>
                <a:spcPct val="75000"/>
              </a:lnSpc>
              <a:spcBef>
                <a:spcPts val="300"/>
              </a:spcBef>
              <a:spcAft>
                <a:spcPts val="300"/>
              </a:spcAft>
              <a:buFont typeface="Wingdings" pitchFamily="2" charset="2"/>
              <a:buChar char="ü"/>
            </a:pPr>
            <a:r>
              <a:rPr lang="en-US" sz="1800" b="1" dirty="0" err="1" smtClean="0"/>
              <a:t>Nợ TK 36612/Có TK 511: Giá trị NVL, CCDC đã dùng trong năm</a:t>
            </a:r>
          </a:p>
          <a:p>
            <a:pPr marL="857250" lvl="1" indent="-457200">
              <a:lnSpc>
                <a:spcPct val="75000"/>
              </a:lnSpc>
              <a:spcBef>
                <a:spcPts val="300"/>
              </a:spcBef>
              <a:spcAft>
                <a:spcPts val="300"/>
              </a:spcAft>
              <a:buFont typeface="Wingdings" pitchFamily="2" charset="2"/>
              <a:buChar char="ü"/>
            </a:pPr>
            <a:r>
              <a:rPr lang="en-US" sz="1800" b="1" dirty="0" err="1" smtClean="0"/>
              <a:t>Nợ TK 36611/Có TK 511: Số hao mòn, khấu hao đã tính trong năm</a:t>
            </a:r>
          </a:p>
          <a:p>
            <a:pPr marL="0" indent="0">
              <a:lnSpc>
                <a:spcPct val="75000"/>
              </a:lnSpc>
              <a:spcBef>
                <a:spcPts val="300"/>
              </a:spcBef>
              <a:spcAft>
                <a:spcPts val="300"/>
              </a:spcAft>
              <a:buNone/>
            </a:pPr>
            <a:r>
              <a:rPr lang="en-US" sz="1800" b="1" dirty="0" smtClean="0"/>
              <a:t>6. </a:t>
            </a:r>
            <a:r>
              <a:rPr lang="en-US" sz="1800" b="1" dirty="0" err="1" smtClean="0"/>
              <a:t>Kết</a:t>
            </a:r>
            <a:r>
              <a:rPr lang="en-US" sz="1800" b="1" dirty="0" smtClean="0"/>
              <a:t> </a:t>
            </a:r>
            <a:r>
              <a:rPr lang="en-US" sz="1800" b="1" dirty="0" err="1" smtClean="0"/>
              <a:t>chuyển</a:t>
            </a:r>
            <a:r>
              <a:rPr lang="en-US" sz="1800" b="1" dirty="0" smtClean="0"/>
              <a:t> </a:t>
            </a:r>
            <a:r>
              <a:rPr lang="en-US" sz="1800" b="1" dirty="0" err="1" smtClean="0"/>
              <a:t>số</a:t>
            </a:r>
            <a:r>
              <a:rPr lang="en-US" sz="1800" b="1" dirty="0" smtClean="0"/>
              <a:t> </a:t>
            </a:r>
            <a:r>
              <a:rPr lang="en-US" sz="1800" b="1" dirty="0" err="1" smtClean="0"/>
              <a:t>kinh</a:t>
            </a:r>
            <a:r>
              <a:rPr lang="en-US" sz="1800" b="1" dirty="0" smtClean="0"/>
              <a:t> </a:t>
            </a:r>
            <a:r>
              <a:rPr lang="en-US" sz="1800" b="1" dirty="0" err="1" smtClean="0"/>
              <a:t>phí</a:t>
            </a:r>
            <a:r>
              <a:rPr lang="en-US" sz="1800" b="1" dirty="0" smtClean="0"/>
              <a:t> </a:t>
            </a:r>
            <a:r>
              <a:rPr lang="en-US" sz="1800" b="1" dirty="0" err="1" smtClean="0"/>
              <a:t>rút</a:t>
            </a:r>
            <a:r>
              <a:rPr lang="en-US" sz="1800" b="1" dirty="0" smtClean="0"/>
              <a:t> </a:t>
            </a:r>
            <a:r>
              <a:rPr lang="en-US" sz="1800" b="1" dirty="0" err="1" smtClean="0"/>
              <a:t>tạm</a:t>
            </a:r>
            <a:r>
              <a:rPr lang="en-US" sz="1800" b="1" dirty="0" smtClean="0"/>
              <a:t> </a:t>
            </a:r>
            <a:r>
              <a:rPr lang="en-US" sz="1800" b="1" dirty="0" err="1" smtClean="0"/>
              <a:t>ứng</a:t>
            </a:r>
            <a:r>
              <a:rPr lang="en-US" sz="1800" b="1" dirty="0" smtClean="0"/>
              <a:t> </a:t>
            </a:r>
            <a:r>
              <a:rPr lang="en-US" sz="1800" b="1" dirty="0" err="1" smtClean="0"/>
              <a:t>đã</a:t>
            </a:r>
            <a:r>
              <a:rPr lang="en-US" sz="1800" b="1" dirty="0" smtClean="0"/>
              <a:t> </a:t>
            </a:r>
            <a:r>
              <a:rPr lang="en-US" sz="1800" b="1" dirty="0" err="1" smtClean="0"/>
              <a:t>phát</a:t>
            </a:r>
            <a:r>
              <a:rPr lang="en-US" sz="1800" b="1" dirty="0" smtClean="0"/>
              <a:t> </a:t>
            </a:r>
            <a:r>
              <a:rPr lang="en-US" sz="1800" b="1" dirty="0" err="1" smtClean="0"/>
              <a:t>sinh</a:t>
            </a:r>
            <a:r>
              <a:rPr lang="en-US" sz="1800" b="1" dirty="0" smtClean="0"/>
              <a:t> chi </a:t>
            </a:r>
            <a:r>
              <a:rPr lang="en-US" sz="1800" b="1" dirty="0" err="1" smtClean="0"/>
              <a:t>hoạt</a:t>
            </a:r>
            <a:r>
              <a:rPr lang="en-US" sz="1800" b="1" dirty="0" smtClean="0"/>
              <a:t> </a:t>
            </a:r>
            <a:r>
              <a:rPr lang="en-US" sz="1800" b="1" dirty="0" err="1" smtClean="0"/>
              <a:t>động</a:t>
            </a:r>
            <a:r>
              <a:rPr lang="en-US" sz="1800" b="1" dirty="0" smtClean="0"/>
              <a:t> (</a:t>
            </a:r>
            <a:r>
              <a:rPr lang="en-US" sz="1800" b="1" dirty="0" err="1" smtClean="0"/>
              <a:t>trừ</a:t>
            </a:r>
            <a:r>
              <a:rPr lang="en-US" sz="1800" b="1" dirty="0" smtClean="0"/>
              <a:t> </a:t>
            </a:r>
            <a:r>
              <a:rPr lang="en-US" sz="1800" b="1" dirty="0" err="1" smtClean="0"/>
              <a:t>số</a:t>
            </a:r>
            <a:r>
              <a:rPr lang="en-US" sz="1800" b="1" dirty="0" smtClean="0"/>
              <a:t> chi </a:t>
            </a:r>
            <a:r>
              <a:rPr lang="en-US" sz="1800" b="1" dirty="0" err="1" smtClean="0"/>
              <a:t>mua</a:t>
            </a:r>
            <a:r>
              <a:rPr lang="en-US" sz="1800" b="1" dirty="0" smtClean="0"/>
              <a:t> NVL, CCDC, TSCĐ)</a:t>
            </a:r>
          </a:p>
          <a:p>
            <a:pPr marL="857250" lvl="1" indent="-457200">
              <a:lnSpc>
                <a:spcPct val="75000"/>
              </a:lnSpc>
              <a:spcBef>
                <a:spcPts val="300"/>
              </a:spcBef>
              <a:spcAft>
                <a:spcPts val="300"/>
              </a:spcAft>
              <a:buFont typeface="Wingdings" pitchFamily="2" charset="2"/>
              <a:buChar char="ü"/>
            </a:pPr>
            <a:r>
              <a:rPr lang="en-US" sz="1800" b="1" dirty="0" smtClean="0"/>
              <a:t>	</a:t>
            </a:r>
            <a:r>
              <a:rPr lang="en-US" sz="1800" b="1" dirty="0" err="1" smtClean="0"/>
              <a:t>Nợ</a:t>
            </a:r>
            <a:r>
              <a:rPr lang="en-US" sz="1800" b="1" dirty="0" smtClean="0"/>
              <a:t> TK 3371/</a:t>
            </a:r>
            <a:r>
              <a:rPr lang="en-US" sz="1800" b="1" dirty="0" err="1" smtClean="0"/>
              <a:t>Có</a:t>
            </a:r>
            <a:r>
              <a:rPr lang="en-US" sz="1800" b="1" dirty="0" smtClean="0"/>
              <a:t> TK 511</a:t>
            </a:r>
          </a:p>
          <a:p>
            <a:pPr marL="0" indent="0">
              <a:lnSpc>
                <a:spcPct val="75000"/>
              </a:lnSpc>
              <a:spcBef>
                <a:spcPts val="300"/>
              </a:spcBef>
              <a:spcAft>
                <a:spcPts val="300"/>
              </a:spcAft>
              <a:buNone/>
            </a:pPr>
            <a:r>
              <a:rPr lang="en-US" sz="1800" b="1" dirty="0" smtClean="0"/>
              <a:t>7. </a:t>
            </a:r>
            <a:r>
              <a:rPr lang="en-US" sz="1800" b="1" dirty="0" err="1" smtClean="0"/>
              <a:t>Nộp</a:t>
            </a:r>
            <a:r>
              <a:rPr lang="en-US" sz="1800" b="1" dirty="0" smtClean="0"/>
              <a:t> </a:t>
            </a:r>
            <a:r>
              <a:rPr lang="en-US" sz="1800" b="1" dirty="0" err="1" smtClean="0"/>
              <a:t>trả</a:t>
            </a:r>
            <a:r>
              <a:rPr lang="en-US" sz="1800" b="1" dirty="0" smtClean="0"/>
              <a:t> </a:t>
            </a:r>
            <a:r>
              <a:rPr lang="en-US" sz="1800" b="1" dirty="0" err="1" smtClean="0"/>
              <a:t>số</a:t>
            </a:r>
            <a:r>
              <a:rPr lang="en-US" sz="1800" b="1" dirty="0" smtClean="0"/>
              <a:t> KP </a:t>
            </a:r>
            <a:r>
              <a:rPr lang="en-US" sz="1800" b="1" dirty="0" err="1" smtClean="0"/>
              <a:t>tạm</a:t>
            </a:r>
            <a:r>
              <a:rPr lang="en-US" sz="1800" b="1" dirty="0" smtClean="0"/>
              <a:t> </a:t>
            </a:r>
            <a:r>
              <a:rPr lang="en-US" sz="1800" b="1" dirty="0" err="1" smtClean="0"/>
              <a:t>ứng</a:t>
            </a:r>
            <a:r>
              <a:rPr lang="en-US" sz="1800" b="1" dirty="0" smtClean="0"/>
              <a:t> </a:t>
            </a:r>
            <a:r>
              <a:rPr lang="en-US" sz="1800" b="1" dirty="0" err="1" smtClean="0"/>
              <a:t>bằng</a:t>
            </a:r>
            <a:r>
              <a:rPr lang="en-US" sz="1800" b="1" dirty="0" smtClean="0"/>
              <a:t> </a:t>
            </a:r>
            <a:r>
              <a:rPr lang="en-US" sz="1800" b="1" dirty="0" err="1" smtClean="0"/>
              <a:t>tiền</a:t>
            </a:r>
            <a:r>
              <a:rPr lang="en-US" sz="1800" b="1" dirty="0" smtClean="0"/>
              <a:t> </a:t>
            </a:r>
            <a:r>
              <a:rPr lang="en-US" sz="1800" b="1" dirty="0" err="1" smtClean="0"/>
              <a:t>không</a:t>
            </a:r>
            <a:r>
              <a:rPr lang="en-US" sz="1800" b="1" dirty="0" smtClean="0"/>
              <a:t> </a:t>
            </a:r>
            <a:r>
              <a:rPr lang="en-US" sz="1800" b="1" dirty="0" err="1" smtClean="0"/>
              <a:t>sử</a:t>
            </a:r>
            <a:r>
              <a:rPr lang="en-US" sz="1800" b="1" dirty="0" smtClean="0"/>
              <a:t> </a:t>
            </a:r>
            <a:r>
              <a:rPr lang="en-US" sz="1800" b="1" dirty="0" err="1" smtClean="0"/>
              <a:t>dụng</a:t>
            </a:r>
            <a:r>
              <a:rPr lang="en-US" sz="1800" b="1" dirty="0" smtClean="0"/>
              <a:t> </a:t>
            </a:r>
            <a:r>
              <a:rPr lang="en-US" sz="1800" b="1" dirty="0" err="1" smtClean="0"/>
              <a:t>hết</a:t>
            </a:r>
            <a:endParaRPr lang="en-US" sz="1800" b="1" dirty="0" smtClean="0"/>
          </a:p>
          <a:p>
            <a:pPr marL="857250" lvl="1" indent="-457200">
              <a:lnSpc>
                <a:spcPct val="75000"/>
              </a:lnSpc>
              <a:spcBef>
                <a:spcPts val="300"/>
              </a:spcBef>
              <a:spcAft>
                <a:spcPts val="300"/>
              </a:spcAft>
              <a:buFont typeface="Wingdings" pitchFamily="2" charset="2"/>
              <a:buChar char="ü"/>
            </a:pPr>
            <a:r>
              <a:rPr lang="en-US" sz="1800" b="1" dirty="0" smtClean="0">
                <a:solidFill>
                  <a:srgbClr val="FF0000"/>
                </a:solidFill>
              </a:rPr>
              <a:t> Nợ </a:t>
            </a:r>
            <a:r>
              <a:rPr lang="en-US" sz="1800" b="1" dirty="0" smtClean="0">
                <a:solidFill>
                  <a:srgbClr val="FF0000"/>
                </a:solidFill>
              </a:rPr>
              <a:t>TK 3371/Có TK 111</a:t>
            </a:r>
            <a:r>
              <a:rPr lang="en-US" sz="1800" b="1" dirty="0" smtClean="0">
                <a:solidFill>
                  <a:srgbClr val="FF0000"/>
                </a:solidFill>
              </a:rPr>
              <a:t>, </a:t>
            </a:r>
            <a:r>
              <a:rPr lang="en-US" sz="1800" b="1" dirty="0" smtClean="0">
                <a:solidFill>
                  <a:srgbClr val="FF0000"/>
                </a:solidFill>
              </a:rPr>
              <a:t>112</a:t>
            </a:r>
            <a:endParaRPr lang="en-US" sz="1800" b="1" dirty="0" smtClean="0">
              <a:solidFill>
                <a:srgbClr val="FF0000"/>
              </a:solidFill>
            </a:endParaRPr>
          </a:p>
          <a:p>
            <a:pPr marL="857250" lvl="1" indent="-457200">
              <a:lnSpc>
                <a:spcPct val="75000"/>
              </a:lnSpc>
              <a:spcBef>
                <a:spcPts val="300"/>
              </a:spcBef>
              <a:spcAft>
                <a:spcPts val="300"/>
              </a:spcAft>
              <a:buFont typeface="Wingdings" pitchFamily="2" charset="2"/>
              <a:buChar char="ü"/>
            </a:pPr>
            <a:r>
              <a:rPr lang="en-US" sz="1800" b="1" dirty="0" err="1" smtClean="0"/>
              <a:t>	Đồng thời ghi Có TK 008211, 008221, 00921: ghi số âm</a:t>
            </a:r>
          </a:p>
          <a:p>
            <a:pPr marL="857250" lvl="1" indent="-457200">
              <a:buNone/>
            </a:pPr>
            <a:endParaRPr lang="en-US" sz="1600" b="1" dirty="0"/>
          </a:p>
          <a:p>
            <a:pPr marL="457200" indent="-457200">
              <a:buFont typeface="+mj-lt"/>
              <a:buAutoNum type="arabicPeriod"/>
            </a:pPr>
            <a:endParaRPr lang="en-US" sz="1600" b="1" dirty="0"/>
          </a:p>
        </p:txBody>
      </p:sp>
    </p:spTree>
    <p:extLst>
      <p:ext uri="{BB962C8B-B14F-4D97-AF65-F5344CB8AC3E}">
        <p14:creationId xmlns="" xmlns:p14="http://schemas.microsoft.com/office/powerpoint/2010/main" val="26747878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28575"/>
            <a:ext cx="9063037" cy="736600"/>
          </a:xfrm>
        </p:spPr>
        <p:txBody>
          <a:bodyPr/>
          <a:lstStyle/>
          <a:p>
            <a:r>
              <a:rPr lang="en-US" sz="2000" dirty="0" smtClean="0">
                <a:latin typeface="Times New Roman" pitchFamily="18" charset="0"/>
                <a:cs typeface="Times New Roman" pitchFamily="18" charset="0"/>
              </a:rPr>
              <a:t>TẠM CHI </a:t>
            </a:r>
            <a:r>
              <a:rPr lang="en-US" sz="2000" smtClean="0">
                <a:latin typeface="Times New Roman" pitchFamily="18" charset="0"/>
                <a:cs typeface="Times New Roman" pitchFamily="18" charset="0"/>
              </a:rPr>
              <a:t>NGÂN SÁCH – MỘT SỐ BÚT TOÁN THƯỜNG DÙNG</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161131" y="504825"/>
            <a:ext cx="9914732" cy="6705600"/>
          </a:xfrm>
        </p:spPr>
        <p:txBody>
          <a:bodyPr/>
          <a:lstStyle/>
          <a:p>
            <a:pPr marL="457200" indent="-457200">
              <a:buFont typeface="+mj-lt"/>
              <a:buAutoNum type="arabicPeriod"/>
            </a:pPr>
            <a:r>
              <a:rPr lang="en-US" sz="1800" b="1" dirty="0" err="1" smtClean="0"/>
              <a:t>Khi</a:t>
            </a:r>
            <a:r>
              <a:rPr lang="en-US" sz="1800" b="1" dirty="0" smtClean="0"/>
              <a:t> </a:t>
            </a:r>
            <a:r>
              <a:rPr lang="en-US" sz="1800" b="1" dirty="0" err="1" smtClean="0"/>
              <a:t>được</a:t>
            </a:r>
            <a:r>
              <a:rPr lang="en-US" sz="1800" b="1" dirty="0" smtClean="0"/>
              <a:t> </a:t>
            </a:r>
            <a:r>
              <a:rPr lang="en-US" sz="1800" b="1" dirty="0" err="1" smtClean="0"/>
              <a:t>giao</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ứng</a:t>
            </a:r>
            <a:r>
              <a:rPr lang="en-US" sz="1800" b="1" dirty="0" smtClean="0"/>
              <a:t> </a:t>
            </a:r>
            <a:r>
              <a:rPr lang="en-US" sz="1800" b="1" dirty="0" err="1" smtClean="0"/>
              <a:t>trước</a:t>
            </a:r>
            <a:endParaRPr lang="en-US" sz="1800" b="1" dirty="0" smtClean="0"/>
          </a:p>
          <a:p>
            <a:pPr marL="857250" lvl="1" indent="-457200">
              <a:buFont typeface="+mj-lt"/>
              <a:buAutoNum type="arabicPeriod"/>
            </a:pPr>
            <a:r>
              <a:rPr lang="en-US" sz="1800" b="1" dirty="0" err="1" smtClean="0"/>
              <a:t>Nợ</a:t>
            </a:r>
            <a:r>
              <a:rPr lang="en-US" sz="1800" b="1" dirty="0" smtClean="0"/>
              <a:t> TK 0093: </a:t>
            </a:r>
            <a:r>
              <a:rPr lang="en-US" sz="1800" b="1" dirty="0" err="1" smtClean="0"/>
              <a:t>Số</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ứng</a:t>
            </a:r>
            <a:r>
              <a:rPr lang="en-US" sz="1800" b="1" dirty="0" smtClean="0"/>
              <a:t> </a:t>
            </a:r>
            <a:r>
              <a:rPr lang="en-US" sz="1800" b="1" dirty="0" err="1" smtClean="0"/>
              <a:t>trước</a:t>
            </a:r>
            <a:endParaRPr lang="en-US" sz="1800" b="1" dirty="0" smtClean="0"/>
          </a:p>
          <a:p>
            <a:pPr marL="457200" indent="-457200">
              <a:buFont typeface="+mj-lt"/>
              <a:buAutoNum type="arabicPeriod"/>
            </a:pPr>
            <a:r>
              <a:rPr lang="en-US" sz="1800" b="1" dirty="0" err="1" smtClean="0"/>
              <a:t>Rút</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ứng</a:t>
            </a:r>
            <a:r>
              <a:rPr lang="en-US" sz="1800" b="1" dirty="0" smtClean="0"/>
              <a:t> </a:t>
            </a:r>
            <a:r>
              <a:rPr lang="en-US" sz="1800" b="1" dirty="0" err="1" smtClean="0"/>
              <a:t>trước</a:t>
            </a:r>
            <a:r>
              <a:rPr lang="en-US" sz="1800" b="1" dirty="0" smtClean="0"/>
              <a:t> </a:t>
            </a:r>
            <a:r>
              <a:rPr lang="en-US" sz="1800" b="1" dirty="0" err="1" smtClean="0"/>
              <a:t>về</a:t>
            </a:r>
            <a:r>
              <a:rPr lang="en-US" sz="1800" b="1" dirty="0" smtClean="0"/>
              <a:t> </a:t>
            </a:r>
            <a:r>
              <a:rPr lang="en-US" sz="1800" b="1" dirty="0" err="1" smtClean="0"/>
              <a:t>quỹ</a:t>
            </a:r>
            <a:r>
              <a:rPr lang="en-US" sz="1800" b="1" dirty="0" smtClean="0"/>
              <a:t> </a:t>
            </a:r>
            <a:r>
              <a:rPr lang="en-US" sz="1800" b="1" dirty="0" err="1" smtClean="0"/>
              <a:t>tiền</a:t>
            </a:r>
            <a:r>
              <a:rPr lang="en-US" sz="1800" b="1" dirty="0" smtClean="0"/>
              <a:t> </a:t>
            </a:r>
            <a:r>
              <a:rPr lang="en-US" sz="1800" b="1" dirty="0" err="1" smtClean="0"/>
              <a:t>mặt</a:t>
            </a:r>
            <a:r>
              <a:rPr lang="en-US" sz="1800" b="1" dirty="0" smtClean="0"/>
              <a:t>, </a:t>
            </a:r>
            <a:r>
              <a:rPr lang="en-US" sz="1800" b="1" dirty="0" err="1" smtClean="0"/>
              <a:t>tiền</a:t>
            </a:r>
            <a:r>
              <a:rPr lang="en-US" sz="1800" b="1" dirty="0" smtClean="0"/>
              <a:t> </a:t>
            </a:r>
            <a:r>
              <a:rPr lang="en-US" sz="1800" b="1" dirty="0" err="1" smtClean="0"/>
              <a:t>gửi</a:t>
            </a:r>
            <a:endParaRPr lang="en-US" sz="1800" b="1" dirty="0" smtClean="0"/>
          </a:p>
          <a:p>
            <a:pPr marL="857250" lvl="1" indent="-457200">
              <a:buFont typeface="+mj-lt"/>
              <a:buAutoNum type="arabicPeriod"/>
            </a:pPr>
            <a:r>
              <a:rPr lang="en-US" sz="1800" b="1" dirty="0" err="1" smtClean="0"/>
              <a:t>Rút</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ứng</a:t>
            </a:r>
            <a:r>
              <a:rPr lang="en-US" sz="1800" b="1" dirty="0" smtClean="0"/>
              <a:t> </a:t>
            </a:r>
            <a:r>
              <a:rPr lang="en-US" sz="1800" b="1" dirty="0" err="1" smtClean="0"/>
              <a:t>trước</a:t>
            </a:r>
            <a:r>
              <a:rPr lang="en-US" sz="1800" b="1" dirty="0" smtClean="0"/>
              <a:t> </a:t>
            </a:r>
            <a:r>
              <a:rPr lang="en-US" sz="1800" b="1" dirty="0" err="1" smtClean="0"/>
              <a:t>về</a:t>
            </a:r>
            <a:r>
              <a:rPr lang="en-US" sz="1800" b="1" dirty="0" smtClean="0"/>
              <a:t> </a:t>
            </a:r>
            <a:r>
              <a:rPr lang="en-US" sz="1800" b="1" dirty="0" err="1" smtClean="0"/>
              <a:t>quỹ</a:t>
            </a:r>
            <a:r>
              <a:rPr lang="en-US" sz="1800" b="1" dirty="0" smtClean="0"/>
              <a:t>: </a:t>
            </a:r>
          </a:p>
          <a:p>
            <a:pPr marL="1257300" lvl="2" indent="-457200">
              <a:buFont typeface="+mj-lt"/>
              <a:buAutoNum type="arabicPeriod"/>
            </a:pPr>
            <a:r>
              <a:rPr lang="en-US" sz="1800" b="1" dirty="0" err="1" smtClean="0"/>
              <a:t>Nợ</a:t>
            </a:r>
            <a:r>
              <a:rPr lang="en-US" sz="1800" b="1" dirty="0" smtClean="0"/>
              <a:t> TK 111, 112/</a:t>
            </a:r>
            <a:r>
              <a:rPr lang="en-US" sz="1800" b="1" dirty="0" err="1" smtClean="0"/>
              <a:t>Có</a:t>
            </a:r>
            <a:r>
              <a:rPr lang="en-US" sz="1800" b="1" dirty="0" smtClean="0"/>
              <a:t> TK 3374</a:t>
            </a:r>
          </a:p>
          <a:p>
            <a:pPr marL="1257300" lvl="2" indent="-457200">
              <a:buFont typeface="+mj-lt"/>
              <a:buAutoNum type="arabicPeriod"/>
            </a:pPr>
            <a:r>
              <a:rPr lang="en-US" sz="1800" b="1" dirty="0" smtClean="0"/>
              <a:t>Đồng thời ghi Có TK </a:t>
            </a:r>
            <a:r>
              <a:rPr lang="en-US" sz="1800" b="1" dirty="0" smtClean="0"/>
              <a:t>0093 (t/chi hoặc T/ứng)</a:t>
            </a:r>
            <a:endParaRPr lang="en-US" sz="1800" b="1" dirty="0" smtClean="0"/>
          </a:p>
          <a:p>
            <a:pPr marL="857250" lvl="1" indent="-457200">
              <a:buFont typeface="+mj-lt"/>
              <a:buAutoNum type="arabicPeriod"/>
            </a:pPr>
            <a:r>
              <a:rPr lang="en-US" sz="1800" b="1" dirty="0" smtClean="0"/>
              <a:t>Chi </a:t>
            </a:r>
            <a:r>
              <a:rPr lang="en-US" sz="1800" b="1" dirty="0" err="1" smtClean="0"/>
              <a:t>từ</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ứng</a:t>
            </a:r>
            <a:r>
              <a:rPr lang="en-US" sz="1800" b="1" dirty="0" smtClean="0"/>
              <a:t> </a:t>
            </a:r>
            <a:r>
              <a:rPr lang="en-US" sz="1800" b="1" dirty="0" err="1" smtClean="0"/>
              <a:t>trước</a:t>
            </a:r>
            <a:r>
              <a:rPr lang="en-US" sz="1800" b="1" dirty="0" smtClean="0"/>
              <a:t> </a:t>
            </a:r>
            <a:r>
              <a:rPr lang="en-US" sz="1800" b="1" dirty="0" err="1" smtClean="0"/>
              <a:t>bằng</a:t>
            </a:r>
            <a:r>
              <a:rPr lang="en-US" sz="1800" b="1" dirty="0" smtClean="0"/>
              <a:t> </a:t>
            </a:r>
            <a:r>
              <a:rPr lang="en-US" sz="1800" b="1" dirty="0" err="1" smtClean="0"/>
              <a:t>tiền</a:t>
            </a:r>
            <a:r>
              <a:rPr lang="en-US" sz="1800" b="1" dirty="0" smtClean="0"/>
              <a:t>: </a:t>
            </a:r>
            <a:r>
              <a:rPr lang="en-US" sz="1800" b="1" dirty="0" err="1" smtClean="0"/>
              <a:t>Nợ</a:t>
            </a:r>
            <a:r>
              <a:rPr lang="en-US" sz="1800" b="1" dirty="0" smtClean="0"/>
              <a:t> TK 1374/</a:t>
            </a:r>
            <a:r>
              <a:rPr lang="en-US" sz="1800" b="1" dirty="0" err="1" smtClean="0"/>
              <a:t>Có</a:t>
            </a:r>
            <a:r>
              <a:rPr lang="en-US" sz="1800" b="1" dirty="0" smtClean="0"/>
              <a:t> TK 111, 112</a:t>
            </a:r>
          </a:p>
          <a:p>
            <a:pPr marL="457200" indent="-457200">
              <a:buFont typeface="+mj-lt"/>
              <a:buAutoNum type="arabicPeriod"/>
            </a:pPr>
            <a:r>
              <a:rPr lang="en-US" sz="1800" b="1" dirty="0" err="1" smtClean="0"/>
              <a:t>Trường</a:t>
            </a:r>
            <a:r>
              <a:rPr lang="en-US" sz="1800" b="1" dirty="0" smtClean="0"/>
              <a:t> </a:t>
            </a:r>
            <a:r>
              <a:rPr lang="en-US" sz="1800" b="1" dirty="0" err="1" smtClean="0"/>
              <a:t>hợp</a:t>
            </a:r>
            <a:r>
              <a:rPr lang="en-US" sz="1800" b="1" dirty="0" smtClean="0"/>
              <a:t> chi </a:t>
            </a:r>
            <a:r>
              <a:rPr lang="en-US" sz="1800" b="1" dirty="0" err="1" smtClean="0"/>
              <a:t>trực</a:t>
            </a:r>
            <a:r>
              <a:rPr lang="en-US" sz="1800" b="1" dirty="0"/>
              <a:t> </a:t>
            </a:r>
            <a:r>
              <a:rPr lang="en-US" sz="1800" b="1" dirty="0" err="1" smtClean="0"/>
              <a:t>tiếp</a:t>
            </a:r>
            <a:r>
              <a:rPr lang="en-US" sz="1800" b="1" dirty="0" smtClean="0"/>
              <a:t> </a:t>
            </a:r>
            <a:r>
              <a:rPr lang="en-US" sz="1800" b="1" dirty="0" err="1" smtClean="0"/>
              <a:t>từ</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ứng</a:t>
            </a:r>
            <a:r>
              <a:rPr lang="en-US" sz="1800" b="1" dirty="0" smtClean="0"/>
              <a:t> </a:t>
            </a:r>
            <a:r>
              <a:rPr lang="en-US" sz="1800" b="1" dirty="0" err="1" smtClean="0"/>
              <a:t>trước</a:t>
            </a:r>
            <a:r>
              <a:rPr lang="en-US" sz="1800" b="1" dirty="0" smtClean="0"/>
              <a:t>: </a:t>
            </a:r>
          </a:p>
          <a:p>
            <a:pPr marL="857250" lvl="1" indent="-457200">
              <a:buFont typeface="+mj-lt"/>
              <a:buAutoNum type="arabicPeriod"/>
            </a:pPr>
            <a:r>
              <a:rPr lang="en-US" sz="1800" b="1" dirty="0" err="1" smtClean="0"/>
              <a:t>Nợ</a:t>
            </a:r>
            <a:r>
              <a:rPr lang="en-US" sz="1800" b="1" dirty="0" smtClean="0"/>
              <a:t> TK 1374/</a:t>
            </a:r>
            <a:r>
              <a:rPr lang="en-US" sz="1800" b="1" dirty="0" err="1" smtClean="0"/>
              <a:t>Có</a:t>
            </a:r>
            <a:r>
              <a:rPr lang="en-US" sz="1800" b="1" dirty="0" smtClean="0"/>
              <a:t> TK 3374</a:t>
            </a:r>
          </a:p>
          <a:p>
            <a:pPr marL="857250" lvl="1" indent="-457200">
              <a:buFont typeface="+mj-lt"/>
              <a:buAutoNum type="arabicPeriod"/>
            </a:pPr>
            <a:r>
              <a:rPr lang="en-US" sz="1800" b="1" dirty="0" smtClean="0"/>
              <a:t>Đồng thời ghi Có TK </a:t>
            </a:r>
            <a:r>
              <a:rPr lang="en-US" sz="1800" b="1" dirty="0" smtClean="0"/>
              <a:t>0093 (T/c hoặc T/ứng)</a:t>
            </a:r>
            <a:endParaRPr lang="en-US" sz="1800" b="1" dirty="0" smtClean="0"/>
          </a:p>
          <a:p>
            <a:pPr marL="457200" indent="-457200">
              <a:buFont typeface="+mj-lt"/>
              <a:buAutoNum type="arabicPeriod"/>
            </a:pPr>
            <a:r>
              <a:rPr lang="en-US" sz="1800" b="1" dirty="0" err="1" smtClean="0"/>
              <a:t>Khi</a:t>
            </a:r>
            <a:r>
              <a:rPr lang="en-US" sz="1800" b="1" dirty="0" smtClean="0"/>
              <a:t> </a:t>
            </a:r>
            <a:r>
              <a:rPr lang="en-US" sz="1800" b="1" dirty="0" err="1" smtClean="0"/>
              <a:t>được</a:t>
            </a:r>
            <a:r>
              <a:rPr lang="en-US" sz="1800" b="1" dirty="0" smtClean="0"/>
              <a:t> </a:t>
            </a:r>
            <a:r>
              <a:rPr lang="en-US" sz="1800" b="1" dirty="0" err="1" smtClean="0"/>
              <a:t>giao</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chính</a:t>
            </a:r>
            <a:r>
              <a:rPr lang="en-US" sz="1800" b="1" dirty="0" smtClean="0"/>
              <a:t> </a:t>
            </a:r>
            <a:r>
              <a:rPr lang="en-US" sz="1800" b="1" dirty="0" err="1" smtClean="0"/>
              <a:t>thức</a:t>
            </a:r>
            <a:endParaRPr lang="en-US" sz="1800" b="1" dirty="0" smtClean="0"/>
          </a:p>
          <a:p>
            <a:pPr marL="857250" lvl="1" indent="-457200">
              <a:buFont typeface="+mj-lt"/>
              <a:buAutoNum type="arabicPeriod"/>
            </a:pPr>
            <a:r>
              <a:rPr lang="en-US" sz="1800" b="1" dirty="0" err="1" smtClean="0"/>
              <a:t>Kết</a:t>
            </a:r>
            <a:r>
              <a:rPr lang="en-US" sz="1800" b="1" dirty="0" smtClean="0"/>
              <a:t> </a:t>
            </a:r>
            <a:r>
              <a:rPr lang="en-US" sz="1800" b="1" dirty="0" err="1" smtClean="0"/>
              <a:t>chuyển</a:t>
            </a:r>
            <a:r>
              <a:rPr lang="en-US" sz="1800" b="1" dirty="0" smtClean="0"/>
              <a:t> </a:t>
            </a:r>
            <a:r>
              <a:rPr lang="en-US" sz="1800" b="1" dirty="0" err="1" smtClean="0"/>
              <a:t>số</a:t>
            </a:r>
            <a:r>
              <a:rPr lang="en-US" sz="1800" b="1" dirty="0" smtClean="0"/>
              <a:t> </a:t>
            </a:r>
            <a:r>
              <a:rPr lang="en-US" sz="1800" b="1" dirty="0" err="1" smtClean="0"/>
              <a:t>dự</a:t>
            </a:r>
            <a:r>
              <a:rPr lang="en-US" sz="1800" b="1" dirty="0" smtClean="0"/>
              <a:t> </a:t>
            </a:r>
            <a:r>
              <a:rPr lang="en-US" sz="1800" b="1" dirty="0" err="1" smtClean="0"/>
              <a:t>toán</a:t>
            </a:r>
            <a:r>
              <a:rPr lang="en-US" sz="1800" b="1" dirty="0" smtClean="0"/>
              <a:t> </a:t>
            </a:r>
            <a:r>
              <a:rPr lang="en-US" sz="1800" b="1" dirty="0" err="1" smtClean="0"/>
              <a:t>ứng</a:t>
            </a:r>
            <a:r>
              <a:rPr lang="en-US" sz="1800" b="1" dirty="0" smtClean="0"/>
              <a:t> </a:t>
            </a:r>
            <a:r>
              <a:rPr lang="en-US" sz="1800" b="1" dirty="0" err="1" smtClean="0"/>
              <a:t>trước</a:t>
            </a:r>
            <a:r>
              <a:rPr lang="en-US" sz="1800" b="1" dirty="0" smtClean="0"/>
              <a:t> </a:t>
            </a:r>
            <a:r>
              <a:rPr lang="en-US" sz="1800" b="1" dirty="0" err="1" smtClean="0"/>
              <a:t>đã</a:t>
            </a:r>
            <a:r>
              <a:rPr lang="en-US" sz="1800" b="1" dirty="0" smtClean="0"/>
              <a:t> chi </a:t>
            </a:r>
            <a:r>
              <a:rPr lang="en-US" sz="1800" b="1" dirty="0" err="1" smtClean="0"/>
              <a:t>vào</a:t>
            </a:r>
            <a:r>
              <a:rPr lang="en-US" sz="1800" b="1" dirty="0" smtClean="0"/>
              <a:t> TK 241: </a:t>
            </a:r>
            <a:r>
              <a:rPr lang="en-US" sz="1800" b="1" dirty="0" err="1" smtClean="0"/>
              <a:t>Nợ</a:t>
            </a:r>
            <a:r>
              <a:rPr lang="en-US" sz="1800" b="1" dirty="0" smtClean="0"/>
              <a:t> TK 241/</a:t>
            </a:r>
            <a:r>
              <a:rPr lang="en-US" sz="1800" b="1" dirty="0" err="1" smtClean="0"/>
              <a:t>Có</a:t>
            </a:r>
            <a:r>
              <a:rPr lang="en-US" sz="1800" b="1" dirty="0" smtClean="0"/>
              <a:t> TK 1374</a:t>
            </a:r>
          </a:p>
          <a:p>
            <a:pPr marL="857250" lvl="1" indent="-457200">
              <a:buFont typeface="+mj-lt"/>
              <a:buAutoNum type="arabicPeriod"/>
            </a:pPr>
            <a:r>
              <a:rPr lang="en-US" sz="1800" b="1" dirty="0" smtClean="0"/>
              <a:t>Đồng thời</a:t>
            </a:r>
            <a:r>
              <a:rPr lang="en-US" sz="1800" b="1" dirty="0"/>
              <a:t> </a:t>
            </a:r>
            <a:r>
              <a:rPr lang="en-US" sz="1800" b="1" dirty="0" smtClean="0"/>
              <a:t>Nợ TK 3374/Có TK 3664</a:t>
            </a:r>
          </a:p>
          <a:p>
            <a:pPr marL="857250" lvl="1" indent="-457200">
              <a:buFont typeface="+mj-lt"/>
              <a:buAutoNum type="arabicPeriod"/>
            </a:pPr>
            <a:r>
              <a:rPr lang="en-US" sz="1800" b="1" dirty="0" smtClean="0"/>
              <a:t>Đồng thời ghi Nợ TK 0093 (ghi âm): Số dự toán được giao chính thức</a:t>
            </a:r>
          </a:p>
          <a:p>
            <a:pPr marL="857250" lvl="1" indent="-457200">
              <a:buFont typeface="+mj-lt"/>
              <a:buAutoNum type="arabicPeriod"/>
            </a:pPr>
            <a:r>
              <a:rPr lang="en-US" sz="1800" b="1" dirty="0" smtClean="0"/>
              <a:t>Đồng thời ghi Nợ TK 0092 (ghi dương): Số dự toán được giao chính thức</a:t>
            </a:r>
          </a:p>
          <a:p>
            <a:pPr marL="857250" lvl="1" indent="-457200">
              <a:buFont typeface="+mj-lt"/>
              <a:buAutoNum type="arabicPeriod"/>
            </a:pPr>
            <a:r>
              <a:rPr lang="en-US" sz="1800" b="1" dirty="0" smtClean="0"/>
              <a:t>Đồng thời ghi Có TK 0093 (ghi âm): Số đã rút ra sử dụng </a:t>
            </a:r>
            <a:r>
              <a:rPr lang="en-US" sz="1800" b="1" dirty="0" smtClean="0"/>
              <a:t>(chi tiết thực chi, hoặc tạm ứng)</a:t>
            </a:r>
            <a:endParaRPr lang="en-US" sz="1800" b="1" dirty="0" smtClean="0"/>
          </a:p>
          <a:p>
            <a:pPr marL="857250" lvl="1" indent="-457200">
              <a:buFont typeface="+mj-lt"/>
              <a:buAutoNum type="arabicPeriod"/>
            </a:pPr>
            <a:r>
              <a:rPr lang="en-US" sz="1800" b="1" dirty="0" smtClean="0"/>
              <a:t>Đồng thời ghi Có TK 0092 (ghi dương): Số đã rút ra sử </a:t>
            </a:r>
            <a:r>
              <a:rPr lang="en-US" sz="1800" b="1" dirty="0" smtClean="0"/>
              <a:t>dụng (chi tiết thực chi, </a:t>
            </a:r>
            <a:r>
              <a:rPr lang="en-US" sz="1800" b="1" dirty="0" smtClean="0"/>
              <a:t>T/Ư)</a:t>
            </a:r>
            <a:endParaRPr lang="en-US" sz="1800" b="1" dirty="0" smtClean="0"/>
          </a:p>
          <a:p>
            <a:pPr marL="0" indent="0">
              <a:buNone/>
            </a:pPr>
            <a:endParaRPr lang="en-US" sz="1800" b="1" dirty="0" smtClean="0"/>
          </a:p>
        </p:txBody>
      </p:sp>
    </p:spTree>
    <p:extLst>
      <p:ext uri="{BB962C8B-B14F-4D97-AF65-F5344CB8AC3E}">
        <p14:creationId xmlns="" xmlns:p14="http://schemas.microsoft.com/office/powerpoint/2010/main" val="4349936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0"/>
            <a:ext cx="9063037" cy="581025"/>
          </a:xfrm>
        </p:spPr>
        <p:txBody>
          <a:bodyPr/>
          <a:lstStyle/>
          <a:p>
            <a:r>
              <a:rPr lang="en-US" sz="2000" smtClean="0">
                <a:latin typeface="Times New Roman" pitchFamily="18" charset="0"/>
                <a:cs typeface="Times New Roman" pitchFamily="18" charset="0"/>
              </a:rPr>
              <a:t>TẠM CHI NGÂN SÁCH – MỘT SỐ BÚT TOÁN THƯỜNG DÙNG</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1" y="504825"/>
            <a:ext cx="10075862" cy="6781800"/>
          </a:xfrm>
        </p:spPr>
        <p:txBody>
          <a:bodyPr/>
          <a:lstStyle/>
          <a:p>
            <a:pPr marL="0" indent="0">
              <a:buNone/>
            </a:pPr>
            <a:r>
              <a:rPr lang="en-US" sz="2100" b="1" dirty="0" smtClean="0"/>
              <a:t>5. </a:t>
            </a:r>
            <a:r>
              <a:rPr lang="en-US" sz="2100" b="1" dirty="0" err="1" smtClean="0"/>
              <a:t>Tạm</a:t>
            </a:r>
            <a:r>
              <a:rPr lang="en-US" sz="2100" b="1" dirty="0" smtClean="0"/>
              <a:t> </a:t>
            </a:r>
            <a:r>
              <a:rPr lang="en-US" sz="2100" b="1" dirty="0"/>
              <a:t>chi </a:t>
            </a:r>
            <a:r>
              <a:rPr lang="en-US" sz="2100" b="1" dirty="0" err="1"/>
              <a:t>thực</a:t>
            </a:r>
            <a:r>
              <a:rPr lang="en-US" sz="2100" b="1" dirty="0"/>
              <a:t> </a:t>
            </a:r>
            <a:r>
              <a:rPr lang="en-US" sz="2100" b="1" dirty="0" err="1"/>
              <a:t>hiện</a:t>
            </a:r>
            <a:r>
              <a:rPr lang="en-US" sz="2100" b="1" dirty="0"/>
              <a:t> </a:t>
            </a:r>
            <a:r>
              <a:rPr lang="en-US" sz="2100" b="1" dirty="0" err="1"/>
              <a:t>nhiệm</a:t>
            </a:r>
            <a:r>
              <a:rPr lang="en-US" sz="2100" b="1" dirty="0"/>
              <a:t> </a:t>
            </a:r>
            <a:r>
              <a:rPr lang="en-US" sz="2100" b="1" dirty="0" err="1"/>
              <a:t>vụ</a:t>
            </a:r>
            <a:r>
              <a:rPr lang="en-US" sz="2100" b="1" dirty="0"/>
              <a:t> </a:t>
            </a:r>
            <a:r>
              <a:rPr lang="en-US" sz="2100" b="1" dirty="0" err="1"/>
              <a:t>đặt</a:t>
            </a:r>
            <a:r>
              <a:rPr lang="en-US" sz="2100" b="1" dirty="0"/>
              <a:t> </a:t>
            </a:r>
            <a:r>
              <a:rPr lang="en-US" sz="2100" b="1" dirty="0" err="1"/>
              <a:t>hàng</a:t>
            </a:r>
            <a:r>
              <a:rPr lang="en-US" sz="2100" b="1" dirty="0"/>
              <a:t> </a:t>
            </a:r>
            <a:r>
              <a:rPr lang="en-US" sz="2100" b="1" dirty="0" err="1"/>
              <a:t>từ</a:t>
            </a:r>
            <a:r>
              <a:rPr lang="en-US" sz="2100" b="1" dirty="0"/>
              <a:t> </a:t>
            </a:r>
            <a:r>
              <a:rPr lang="en-US" sz="2100" b="1" dirty="0" err="1"/>
              <a:t>nguồn</a:t>
            </a:r>
            <a:r>
              <a:rPr lang="en-US" sz="2100" b="1" dirty="0"/>
              <a:t> </a:t>
            </a:r>
            <a:r>
              <a:rPr lang="en-US" sz="2100" b="1" dirty="0" err="1"/>
              <a:t>khác</a:t>
            </a:r>
            <a:endParaRPr lang="en-US" sz="2100" b="1" dirty="0"/>
          </a:p>
          <a:p>
            <a:pPr marL="857250" lvl="1" indent="-457200">
              <a:buFont typeface="+mj-lt"/>
              <a:buAutoNum type="arabicPeriod"/>
            </a:pPr>
            <a:r>
              <a:rPr lang="en-US" sz="2100" b="1" dirty="0"/>
              <a:t>Chi </a:t>
            </a:r>
            <a:r>
              <a:rPr lang="en-US" sz="2100" b="1" dirty="0" err="1"/>
              <a:t>thực</a:t>
            </a:r>
            <a:r>
              <a:rPr lang="en-US" sz="2100" b="1" dirty="0"/>
              <a:t> </a:t>
            </a:r>
            <a:r>
              <a:rPr lang="en-US" sz="2100" b="1" dirty="0" err="1"/>
              <a:t>hiện</a:t>
            </a:r>
            <a:r>
              <a:rPr lang="en-US" sz="2100" b="1" dirty="0"/>
              <a:t> </a:t>
            </a:r>
            <a:r>
              <a:rPr lang="en-US" sz="2100" b="1" dirty="0" err="1"/>
              <a:t>nhiệm</a:t>
            </a:r>
            <a:r>
              <a:rPr lang="en-US" sz="2100" b="1" dirty="0"/>
              <a:t> </a:t>
            </a:r>
            <a:r>
              <a:rPr lang="en-US" sz="2100" b="1" dirty="0" err="1"/>
              <a:t>vụ</a:t>
            </a:r>
            <a:r>
              <a:rPr lang="en-US" sz="2100" b="1" dirty="0"/>
              <a:t> </a:t>
            </a:r>
            <a:r>
              <a:rPr lang="en-US" sz="2100" b="1" dirty="0" err="1"/>
              <a:t>đặt</a:t>
            </a:r>
            <a:r>
              <a:rPr lang="en-US" sz="2100" b="1" dirty="0"/>
              <a:t> </a:t>
            </a:r>
            <a:r>
              <a:rPr lang="en-US" sz="2100" b="1" dirty="0" err="1"/>
              <a:t>hàng</a:t>
            </a:r>
            <a:r>
              <a:rPr lang="en-US" sz="2100" b="1" dirty="0"/>
              <a:t>: </a:t>
            </a:r>
            <a:r>
              <a:rPr lang="en-US" sz="2100" b="1" dirty="0" err="1"/>
              <a:t>Nợ</a:t>
            </a:r>
            <a:r>
              <a:rPr lang="en-US" sz="2100" b="1" dirty="0"/>
              <a:t> TK 1378/</a:t>
            </a:r>
            <a:r>
              <a:rPr lang="en-US" sz="2100" b="1" dirty="0" err="1"/>
              <a:t>Có</a:t>
            </a:r>
            <a:r>
              <a:rPr lang="en-US" sz="2100" b="1" dirty="0"/>
              <a:t> TK 111, 112</a:t>
            </a:r>
          </a:p>
          <a:p>
            <a:pPr marL="857250" lvl="1" indent="-457200">
              <a:buFont typeface="+mj-lt"/>
              <a:buAutoNum type="arabicPeriod"/>
            </a:pPr>
            <a:r>
              <a:rPr lang="en-US" sz="2100" b="1" dirty="0" err="1"/>
              <a:t>Khi</a:t>
            </a:r>
            <a:r>
              <a:rPr lang="en-US" sz="2100" b="1" dirty="0"/>
              <a:t> </a:t>
            </a:r>
            <a:r>
              <a:rPr lang="en-US" sz="2100" b="1" dirty="0" err="1"/>
              <a:t>được</a:t>
            </a:r>
            <a:r>
              <a:rPr lang="en-US" sz="2100" b="1" dirty="0"/>
              <a:t> </a:t>
            </a:r>
            <a:r>
              <a:rPr lang="en-US" sz="2100" b="1" dirty="0" err="1"/>
              <a:t>giao</a:t>
            </a:r>
            <a:r>
              <a:rPr lang="en-US" sz="2100" b="1" dirty="0"/>
              <a:t> </a:t>
            </a:r>
            <a:r>
              <a:rPr lang="en-US" sz="2100" b="1" dirty="0" err="1"/>
              <a:t>dự</a:t>
            </a:r>
            <a:r>
              <a:rPr lang="en-US" sz="2100" b="1" dirty="0"/>
              <a:t> </a:t>
            </a:r>
            <a:r>
              <a:rPr lang="en-US" sz="2100" b="1" dirty="0" err="1"/>
              <a:t>toán</a:t>
            </a:r>
            <a:r>
              <a:rPr lang="en-US" sz="2100" b="1" dirty="0"/>
              <a:t> </a:t>
            </a:r>
            <a:r>
              <a:rPr lang="en-US" sz="2100" b="1" dirty="0" err="1"/>
              <a:t>chính</a:t>
            </a:r>
            <a:r>
              <a:rPr lang="en-US" sz="2100" b="1" dirty="0"/>
              <a:t> </a:t>
            </a:r>
            <a:r>
              <a:rPr lang="en-US" sz="2100" b="1" dirty="0" err="1"/>
              <a:t>thức</a:t>
            </a:r>
            <a:r>
              <a:rPr lang="en-US" sz="2100" b="1" dirty="0"/>
              <a:t>: </a:t>
            </a:r>
            <a:r>
              <a:rPr lang="en-US" sz="2100" b="1" dirty="0" err="1"/>
              <a:t>Nợ</a:t>
            </a:r>
            <a:r>
              <a:rPr lang="en-US" sz="2100" b="1" dirty="0"/>
              <a:t> TK 00821, 00822</a:t>
            </a:r>
          </a:p>
          <a:p>
            <a:pPr marL="857250" lvl="1" indent="-457200">
              <a:buFont typeface="+mj-lt"/>
              <a:buAutoNum type="arabicPeriod"/>
            </a:pPr>
            <a:r>
              <a:rPr lang="en-US" sz="2100" b="1" dirty="0" err="1"/>
              <a:t>Rút</a:t>
            </a:r>
            <a:r>
              <a:rPr lang="en-US" sz="2100" b="1" dirty="0"/>
              <a:t> </a:t>
            </a:r>
            <a:r>
              <a:rPr lang="en-US" sz="2100" b="1" dirty="0" err="1"/>
              <a:t>dự</a:t>
            </a:r>
            <a:r>
              <a:rPr lang="en-US" sz="2100" b="1" dirty="0"/>
              <a:t> </a:t>
            </a:r>
            <a:r>
              <a:rPr lang="en-US" sz="2100" b="1" dirty="0" err="1"/>
              <a:t>toán</a:t>
            </a:r>
            <a:r>
              <a:rPr lang="en-US" sz="2100" b="1" dirty="0"/>
              <a:t> chi </a:t>
            </a:r>
            <a:r>
              <a:rPr lang="en-US" sz="2100" b="1" dirty="0" err="1"/>
              <a:t>hoạt</a:t>
            </a:r>
            <a:r>
              <a:rPr lang="en-US" sz="2100" b="1" dirty="0"/>
              <a:t> </a:t>
            </a:r>
            <a:r>
              <a:rPr lang="en-US" sz="2100" b="1" dirty="0" err="1"/>
              <a:t>động</a:t>
            </a:r>
            <a:r>
              <a:rPr lang="en-US" sz="2100" b="1" dirty="0"/>
              <a:t> </a:t>
            </a:r>
            <a:r>
              <a:rPr lang="en-US" sz="2100" b="1" dirty="0" err="1"/>
              <a:t>bù</a:t>
            </a:r>
            <a:r>
              <a:rPr lang="en-US" sz="2100" b="1" dirty="0"/>
              <a:t> </a:t>
            </a:r>
            <a:r>
              <a:rPr lang="en-US" sz="2100" b="1" dirty="0" err="1"/>
              <a:t>đắp</a:t>
            </a:r>
            <a:r>
              <a:rPr lang="en-US" sz="2100" b="1" dirty="0"/>
              <a:t> </a:t>
            </a:r>
            <a:r>
              <a:rPr lang="en-US" sz="2100" b="1" dirty="0" err="1"/>
              <a:t>số</a:t>
            </a:r>
            <a:r>
              <a:rPr lang="en-US" sz="2100" b="1" dirty="0"/>
              <a:t> </a:t>
            </a:r>
            <a:r>
              <a:rPr lang="en-US" sz="2100" b="1" dirty="0" err="1"/>
              <a:t>tạm</a:t>
            </a:r>
            <a:r>
              <a:rPr lang="en-US" sz="2100" b="1" dirty="0"/>
              <a:t> chi</a:t>
            </a:r>
          </a:p>
          <a:p>
            <a:pPr marL="1257300" lvl="2" indent="-457200">
              <a:buFont typeface="+mj-lt"/>
              <a:buAutoNum type="arabicPeriod"/>
            </a:pPr>
            <a:r>
              <a:rPr lang="en-US" sz="2100" b="1" dirty="0" err="1"/>
              <a:t>Nợ</a:t>
            </a:r>
            <a:r>
              <a:rPr lang="en-US" sz="2100" b="1" dirty="0"/>
              <a:t> TK 111, 112/</a:t>
            </a:r>
            <a:r>
              <a:rPr lang="en-US" sz="2100" b="1" dirty="0" err="1"/>
              <a:t>Có</a:t>
            </a:r>
            <a:r>
              <a:rPr lang="en-US" sz="2100" b="1" dirty="0"/>
              <a:t> TK 511</a:t>
            </a:r>
          </a:p>
          <a:p>
            <a:pPr marL="1257300" lvl="2" indent="-457200">
              <a:buFont typeface="+mj-lt"/>
              <a:buAutoNum type="arabicPeriod"/>
            </a:pPr>
            <a:r>
              <a:rPr lang="en-US" sz="2100" b="1" dirty="0" err="1"/>
              <a:t>Ghi</a:t>
            </a:r>
            <a:r>
              <a:rPr lang="en-US" sz="2100" b="1" dirty="0"/>
              <a:t> </a:t>
            </a:r>
            <a:r>
              <a:rPr lang="en-US" sz="2100" b="1" dirty="0" err="1"/>
              <a:t>đồng</a:t>
            </a:r>
            <a:r>
              <a:rPr lang="en-US" sz="2100" b="1" dirty="0"/>
              <a:t> </a:t>
            </a:r>
            <a:r>
              <a:rPr lang="en-US" sz="2100" b="1" dirty="0" err="1"/>
              <a:t>thời</a:t>
            </a:r>
            <a:r>
              <a:rPr lang="en-US" sz="2100" b="1" dirty="0"/>
              <a:t> </a:t>
            </a:r>
            <a:r>
              <a:rPr lang="en-US" sz="2100" b="1" dirty="0" err="1"/>
              <a:t>Nợ</a:t>
            </a:r>
            <a:r>
              <a:rPr lang="en-US" sz="2100" b="1" dirty="0"/>
              <a:t> TK 611/</a:t>
            </a:r>
            <a:r>
              <a:rPr lang="en-US" sz="2100" b="1" dirty="0" err="1"/>
              <a:t>Có</a:t>
            </a:r>
            <a:r>
              <a:rPr lang="en-US" sz="2100" b="1" dirty="0"/>
              <a:t> TK 1378</a:t>
            </a:r>
          </a:p>
          <a:p>
            <a:pPr marL="1257300" lvl="2" indent="-457200">
              <a:buFont typeface="+mj-lt"/>
              <a:buAutoNum type="arabicPeriod"/>
            </a:pPr>
            <a:r>
              <a:rPr lang="en-US" sz="2100" b="1" dirty="0" err="1"/>
              <a:t>Đồng</a:t>
            </a:r>
            <a:r>
              <a:rPr lang="en-US" sz="2100" b="1" dirty="0"/>
              <a:t> </a:t>
            </a:r>
            <a:r>
              <a:rPr lang="en-US" sz="2100" b="1" dirty="0" err="1"/>
              <a:t>thời</a:t>
            </a:r>
            <a:r>
              <a:rPr lang="en-US" sz="2100" b="1" dirty="0"/>
              <a:t> </a:t>
            </a:r>
            <a:r>
              <a:rPr lang="en-US" sz="2100" b="1" dirty="0" err="1"/>
              <a:t>ghi</a:t>
            </a:r>
            <a:r>
              <a:rPr lang="en-US" sz="2100" b="1" dirty="0"/>
              <a:t> </a:t>
            </a:r>
            <a:r>
              <a:rPr lang="en-US" sz="2100" b="1" dirty="0" err="1"/>
              <a:t>Có</a:t>
            </a:r>
            <a:r>
              <a:rPr lang="en-US" sz="2100" b="1" dirty="0"/>
              <a:t> TK 008212, 008222</a:t>
            </a:r>
          </a:p>
          <a:p>
            <a:pPr marL="0" indent="0">
              <a:buNone/>
            </a:pPr>
            <a:r>
              <a:rPr lang="en-US" sz="2100" b="1" dirty="0" smtClean="0"/>
              <a:t>6. </a:t>
            </a:r>
            <a:r>
              <a:rPr lang="en-US" sz="2100" b="1" dirty="0" err="1" smtClean="0"/>
              <a:t>Tạm</a:t>
            </a:r>
            <a:r>
              <a:rPr lang="en-US" sz="2100" b="1" dirty="0" smtClean="0"/>
              <a:t> chi </a:t>
            </a:r>
            <a:r>
              <a:rPr lang="en-US" sz="2100" b="1" dirty="0" err="1" smtClean="0"/>
              <a:t>bổ</a:t>
            </a:r>
            <a:r>
              <a:rPr lang="en-US" sz="2100" b="1" dirty="0" smtClean="0"/>
              <a:t> sung </a:t>
            </a:r>
            <a:r>
              <a:rPr lang="en-US" sz="2100" b="1" dirty="0" err="1" smtClean="0"/>
              <a:t>thu</a:t>
            </a:r>
            <a:r>
              <a:rPr lang="en-US" sz="2100" b="1" dirty="0" smtClean="0"/>
              <a:t> </a:t>
            </a:r>
            <a:r>
              <a:rPr lang="en-US" sz="2100" b="1" dirty="0" err="1" smtClean="0"/>
              <a:t>nhập</a:t>
            </a:r>
            <a:r>
              <a:rPr lang="en-US" sz="2100" b="1" dirty="0" smtClean="0"/>
              <a:t> </a:t>
            </a:r>
            <a:r>
              <a:rPr lang="en-US" sz="2100" b="1" dirty="0" err="1" smtClean="0"/>
              <a:t>cho</a:t>
            </a:r>
            <a:r>
              <a:rPr lang="en-US" sz="2100" b="1" dirty="0" smtClean="0"/>
              <a:t> </a:t>
            </a:r>
            <a:r>
              <a:rPr lang="en-US" sz="2100" b="1" dirty="0" err="1" smtClean="0"/>
              <a:t>người</a:t>
            </a:r>
            <a:r>
              <a:rPr lang="en-US" sz="2100" b="1" dirty="0" smtClean="0"/>
              <a:t> </a:t>
            </a:r>
            <a:r>
              <a:rPr lang="en-US" sz="2100" b="1" dirty="0" err="1" smtClean="0"/>
              <a:t>lao</a:t>
            </a:r>
            <a:r>
              <a:rPr lang="en-US" sz="2100" b="1" dirty="0" smtClean="0"/>
              <a:t> </a:t>
            </a:r>
            <a:r>
              <a:rPr lang="en-US" sz="2100" b="1" dirty="0" err="1" smtClean="0"/>
              <a:t>động</a:t>
            </a:r>
            <a:r>
              <a:rPr lang="en-US" sz="2100" b="1" dirty="0" smtClean="0"/>
              <a:t> </a:t>
            </a:r>
          </a:p>
          <a:p>
            <a:pPr marL="857250" lvl="1" indent="-457200">
              <a:buFont typeface="+mj-lt"/>
              <a:buAutoNum type="arabicPeriod"/>
            </a:pPr>
            <a:r>
              <a:rPr lang="en-US" sz="2100" b="1" dirty="0" err="1" smtClean="0"/>
              <a:t>Tính</a:t>
            </a:r>
            <a:r>
              <a:rPr lang="en-US" sz="2100" b="1" dirty="0" smtClean="0"/>
              <a:t> </a:t>
            </a:r>
            <a:r>
              <a:rPr lang="en-US" sz="2100" b="1" dirty="0" err="1" smtClean="0"/>
              <a:t>ra</a:t>
            </a:r>
            <a:r>
              <a:rPr lang="en-US" sz="2100" b="1" dirty="0" smtClean="0"/>
              <a:t> </a:t>
            </a:r>
            <a:r>
              <a:rPr lang="en-US" sz="2100" b="1" dirty="0" err="1" smtClean="0"/>
              <a:t>số</a:t>
            </a:r>
            <a:r>
              <a:rPr lang="en-US" sz="2100" b="1" dirty="0" smtClean="0"/>
              <a:t> </a:t>
            </a:r>
            <a:r>
              <a:rPr lang="en-US" sz="2100" b="1" dirty="0" err="1" smtClean="0"/>
              <a:t>tạm</a:t>
            </a:r>
            <a:r>
              <a:rPr lang="en-US" sz="2100" b="1" dirty="0" smtClean="0"/>
              <a:t> chi </a:t>
            </a:r>
            <a:r>
              <a:rPr lang="en-US" sz="2100" b="1" dirty="0" err="1" smtClean="0"/>
              <a:t>bổ</a:t>
            </a:r>
            <a:r>
              <a:rPr lang="en-US" sz="2100" b="1" dirty="0" smtClean="0"/>
              <a:t> sung </a:t>
            </a:r>
            <a:r>
              <a:rPr lang="en-US" sz="2100" b="1" dirty="0" err="1" smtClean="0"/>
              <a:t>thu</a:t>
            </a:r>
            <a:r>
              <a:rPr lang="en-US" sz="2100" b="1" dirty="0" smtClean="0"/>
              <a:t> </a:t>
            </a:r>
            <a:r>
              <a:rPr lang="en-US" sz="2100" b="1" dirty="0" err="1" smtClean="0"/>
              <a:t>nhập</a:t>
            </a:r>
            <a:r>
              <a:rPr lang="en-US" sz="2100" b="1" dirty="0" smtClean="0"/>
              <a:t>: </a:t>
            </a:r>
            <a:r>
              <a:rPr lang="en-US" sz="2100" b="1" dirty="0" err="1" smtClean="0"/>
              <a:t>Nợ</a:t>
            </a:r>
            <a:r>
              <a:rPr lang="en-US" sz="2100" b="1" dirty="0" smtClean="0"/>
              <a:t> TK 1371/</a:t>
            </a:r>
            <a:r>
              <a:rPr lang="en-US" sz="2100" b="1" dirty="0" err="1" smtClean="0"/>
              <a:t>Có</a:t>
            </a:r>
            <a:r>
              <a:rPr lang="en-US" sz="2100" b="1" dirty="0" smtClean="0"/>
              <a:t> TK 334</a:t>
            </a:r>
          </a:p>
          <a:p>
            <a:pPr marL="857250" lvl="1" indent="-457200">
              <a:buFont typeface="+mj-lt"/>
              <a:buAutoNum type="arabicPeriod"/>
            </a:pPr>
            <a:r>
              <a:rPr lang="en-US" sz="2100" b="1" dirty="0" smtClean="0"/>
              <a:t>Chi </a:t>
            </a:r>
            <a:r>
              <a:rPr lang="en-US" sz="2100" b="1" dirty="0" err="1" smtClean="0"/>
              <a:t>bổ</a:t>
            </a:r>
            <a:r>
              <a:rPr lang="en-US" sz="2100" b="1" dirty="0" smtClean="0"/>
              <a:t> sung </a:t>
            </a:r>
            <a:r>
              <a:rPr lang="en-US" sz="2100" b="1" dirty="0" err="1" smtClean="0"/>
              <a:t>thu</a:t>
            </a:r>
            <a:r>
              <a:rPr lang="en-US" sz="2100" b="1" dirty="0" smtClean="0"/>
              <a:t> </a:t>
            </a:r>
            <a:r>
              <a:rPr lang="en-US" sz="2100" b="1" dirty="0" err="1" smtClean="0"/>
              <a:t>nhập</a:t>
            </a:r>
            <a:r>
              <a:rPr lang="en-US" sz="2100" b="1" dirty="0" smtClean="0"/>
              <a:t> </a:t>
            </a:r>
            <a:r>
              <a:rPr lang="en-US" sz="2100" b="1" dirty="0" err="1" smtClean="0"/>
              <a:t>cho</a:t>
            </a:r>
            <a:r>
              <a:rPr lang="en-US" sz="2100" b="1" dirty="0" smtClean="0"/>
              <a:t> </a:t>
            </a:r>
            <a:r>
              <a:rPr lang="en-US" sz="2100" b="1" dirty="0" err="1" smtClean="0"/>
              <a:t>người</a:t>
            </a:r>
            <a:r>
              <a:rPr lang="en-US" sz="2100" b="1" dirty="0" smtClean="0"/>
              <a:t> </a:t>
            </a:r>
            <a:r>
              <a:rPr lang="en-US" sz="2100" b="1" dirty="0" err="1" smtClean="0"/>
              <a:t>lao</a:t>
            </a:r>
            <a:r>
              <a:rPr lang="en-US" sz="2100" b="1" dirty="0" smtClean="0"/>
              <a:t> </a:t>
            </a:r>
            <a:r>
              <a:rPr lang="en-US" sz="2100" b="1" dirty="0" err="1" smtClean="0"/>
              <a:t>động</a:t>
            </a:r>
            <a:r>
              <a:rPr lang="en-US" sz="2100" b="1" dirty="0" smtClean="0"/>
              <a:t>: </a:t>
            </a:r>
            <a:r>
              <a:rPr lang="en-US" sz="2100" b="1" dirty="0" err="1" smtClean="0"/>
              <a:t>Nợ</a:t>
            </a:r>
            <a:r>
              <a:rPr lang="en-US" sz="2100" b="1" dirty="0" smtClean="0"/>
              <a:t> TK 334/</a:t>
            </a:r>
            <a:r>
              <a:rPr lang="en-US" sz="2100" b="1" dirty="0" err="1" smtClean="0"/>
              <a:t>Có</a:t>
            </a:r>
            <a:r>
              <a:rPr lang="en-US" sz="2100" b="1" dirty="0" smtClean="0"/>
              <a:t> TK 111, 112</a:t>
            </a:r>
          </a:p>
          <a:p>
            <a:pPr marL="857250" lvl="1" indent="-457200">
              <a:buFont typeface="+mj-lt"/>
              <a:buAutoNum type="arabicPeriod"/>
            </a:pPr>
            <a:r>
              <a:rPr lang="en-US" sz="2100" b="1" dirty="0" err="1" smtClean="0"/>
              <a:t>Cuối</a:t>
            </a:r>
            <a:r>
              <a:rPr lang="en-US" sz="2100" b="1" dirty="0" smtClean="0"/>
              <a:t> </a:t>
            </a:r>
            <a:r>
              <a:rPr lang="en-US" sz="2100" b="1" dirty="0" err="1" smtClean="0"/>
              <a:t>năm</a:t>
            </a:r>
            <a:r>
              <a:rPr lang="en-US" sz="2100" b="1" dirty="0" smtClean="0"/>
              <a:t>, KC </a:t>
            </a:r>
            <a:r>
              <a:rPr lang="en-US" sz="2100" b="1" dirty="0" err="1" smtClean="0"/>
              <a:t>thặng</a:t>
            </a:r>
            <a:r>
              <a:rPr lang="en-US" sz="2100" b="1" dirty="0" smtClean="0"/>
              <a:t> </a:t>
            </a:r>
            <a:r>
              <a:rPr lang="en-US" sz="2100" b="1" dirty="0" err="1" smtClean="0"/>
              <a:t>dư</a:t>
            </a:r>
            <a:r>
              <a:rPr lang="en-US" sz="2100" b="1" dirty="0" smtClean="0"/>
              <a:t> sang </a:t>
            </a:r>
            <a:r>
              <a:rPr lang="en-US" sz="2100" b="1" dirty="0" err="1" smtClean="0"/>
              <a:t>quỹ</a:t>
            </a:r>
            <a:r>
              <a:rPr lang="en-US" sz="2100" b="1" dirty="0" smtClean="0"/>
              <a:t> </a:t>
            </a:r>
            <a:r>
              <a:rPr lang="en-US" sz="2100" b="1" dirty="0" err="1" smtClean="0"/>
              <a:t>bổ</a:t>
            </a:r>
            <a:r>
              <a:rPr lang="en-US" sz="2100" b="1" dirty="0" smtClean="0"/>
              <a:t> sung </a:t>
            </a:r>
            <a:r>
              <a:rPr lang="en-US" sz="2100" b="1" dirty="0" err="1" smtClean="0"/>
              <a:t>thu</a:t>
            </a:r>
            <a:r>
              <a:rPr lang="en-US" sz="2100" b="1" dirty="0" smtClean="0"/>
              <a:t> </a:t>
            </a:r>
            <a:r>
              <a:rPr lang="en-US" sz="2100" b="1" dirty="0" err="1" smtClean="0"/>
              <a:t>nhập</a:t>
            </a:r>
            <a:r>
              <a:rPr lang="en-US" sz="2100" b="1" dirty="0" smtClean="0"/>
              <a:t>: </a:t>
            </a:r>
            <a:r>
              <a:rPr lang="en-US" sz="2100" b="1" dirty="0" err="1" smtClean="0"/>
              <a:t>Nợ</a:t>
            </a:r>
            <a:r>
              <a:rPr lang="en-US" sz="2100" b="1" dirty="0" smtClean="0"/>
              <a:t> TK 421/</a:t>
            </a:r>
            <a:r>
              <a:rPr lang="en-US" sz="2100" b="1" dirty="0" err="1" smtClean="0"/>
              <a:t>Có</a:t>
            </a:r>
            <a:r>
              <a:rPr lang="en-US" sz="2100" b="1" dirty="0" smtClean="0"/>
              <a:t> TK 4313</a:t>
            </a:r>
          </a:p>
          <a:p>
            <a:pPr marL="857250" lvl="1" indent="-457200">
              <a:buFont typeface="+mj-lt"/>
              <a:buAutoNum type="arabicPeriod"/>
            </a:pPr>
            <a:r>
              <a:rPr lang="en-US" sz="2100" b="1" dirty="0" smtClean="0"/>
              <a:t>KC </a:t>
            </a:r>
            <a:r>
              <a:rPr lang="en-US" sz="2100" b="1" dirty="0" err="1" smtClean="0"/>
              <a:t>số</a:t>
            </a:r>
            <a:r>
              <a:rPr lang="en-US" sz="2100" b="1" dirty="0" smtClean="0"/>
              <a:t> </a:t>
            </a:r>
            <a:r>
              <a:rPr lang="en-US" sz="2100" b="1" dirty="0" err="1" smtClean="0"/>
              <a:t>đã</a:t>
            </a:r>
            <a:r>
              <a:rPr lang="en-US" sz="2100" b="1" dirty="0" smtClean="0"/>
              <a:t> </a:t>
            </a:r>
            <a:r>
              <a:rPr lang="en-US" sz="2100" b="1" dirty="0" err="1" smtClean="0"/>
              <a:t>tạm</a:t>
            </a:r>
            <a:r>
              <a:rPr lang="en-US" sz="2100" b="1" dirty="0" smtClean="0"/>
              <a:t> chi </a:t>
            </a:r>
            <a:r>
              <a:rPr lang="en-US" sz="2100" b="1" dirty="0" err="1" smtClean="0"/>
              <a:t>bổ</a:t>
            </a:r>
            <a:r>
              <a:rPr lang="en-US" sz="2100" b="1" dirty="0" smtClean="0"/>
              <a:t> sung </a:t>
            </a:r>
            <a:r>
              <a:rPr lang="en-US" sz="2100" b="1" dirty="0" err="1" smtClean="0"/>
              <a:t>thu</a:t>
            </a:r>
            <a:r>
              <a:rPr lang="en-US" sz="2100" b="1" dirty="0" smtClean="0"/>
              <a:t> </a:t>
            </a:r>
            <a:r>
              <a:rPr lang="en-US" sz="2100" b="1" dirty="0" err="1" smtClean="0"/>
              <a:t>nhập</a:t>
            </a:r>
            <a:r>
              <a:rPr lang="en-US" sz="2100" b="1" dirty="0" smtClean="0"/>
              <a:t> </a:t>
            </a:r>
            <a:r>
              <a:rPr lang="en-US" sz="2100" b="1" dirty="0" err="1" smtClean="0"/>
              <a:t>được</a:t>
            </a:r>
            <a:r>
              <a:rPr lang="en-US" sz="2100" b="1" dirty="0" smtClean="0"/>
              <a:t> </a:t>
            </a:r>
            <a:r>
              <a:rPr lang="en-US" sz="2100" b="1" dirty="0" err="1" smtClean="0"/>
              <a:t>phê</a:t>
            </a:r>
            <a:r>
              <a:rPr lang="en-US" sz="2100" b="1" dirty="0" smtClean="0"/>
              <a:t> </a:t>
            </a:r>
            <a:r>
              <a:rPr lang="en-US" sz="2100" b="1" dirty="0" err="1" smtClean="0"/>
              <a:t>duyệt</a:t>
            </a:r>
            <a:r>
              <a:rPr lang="en-US" sz="2100" b="1" dirty="0" smtClean="0"/>
              <a:t>: </a:t>
            </a:r>
            <a:r>
              <a:rPr lang="en-US" sz="2100" b="1" dirty="0" err="1" smtClean="0"/>
              <a:t>Nợ</a:t>
            </a:r>
            <a:r>
              <a:rPr lang="en-US" sz="2100" b="1" dirty="0" smtClean="0"/>
              <a:t> TK 4313/</a:t>
            </a:r>
            <a:r>
              <a:rPr lang="en-US" sz="2100" b="1" dirty="0" err="1" smtClean="0"/>
              <a:t>Có</a:t>
            </a:r>
            <a:r>
              <a:rPr lang="en-US" sz="2100" b="1" dirty="0" smtClean="0"/>
              <a:t> TK 1371</a:t>
            </a:r>
          </a:p>
          <a:p>
            <a:pPr marL="0" indent="0">
              <a:buNone/>
            </a:pPr>
            <a:r>
              <a:rPr lang="en-US" sz="2100" b="1" dirty="0" smtClean="0"/>
              <a:t>7. </a:t>
            </a:r>
            <a:r>
              <a:rPr lang="en-US" sz="2100" b="1" dirty="0" err="1" smtClean="0"/>
              <a:t>Tạm</a:t>
            </a:r>
            <a:r>
              <a:rPr lang="en-US" sz="2100" b="1" dirty="0" smtClean="0"/>
              <a:t> chi </a:t>
            </a:r>
            <a:r>
              <a:rPr lang="en-US" sz="2100" b="1" dirty="0" err="1" smtClean="0"/>
              <a:t>khen</a:t>
            </a:r>
            <a:r>
              <a:rPr lang="en-US" sz="2100" b="1" dirty="0" smtClean="0"/>
              <a:t> </a:t>
            </a:r>
            <a:r>
              <a:rPr lang="en-US" sz="2100" b="1" dirty="0" err="1" smtClean="0"/>
              <a:t>thưởng</a:t>
            </a:r>
            <a:r>
              <a:rPr lang="en-US" sz="2100" b="1" dirty="0" smtClean="0"/>
              <a:t>, </a:t>
            </a:r>
            <a:r>
              <a:rPr lang="en-US" sz="2100" b="1" dirty="0" err="1" smtClean="0"/>
              <a:t>phúc</a:t>
            </a:r>
            <a:r>
              <a:rPr lang="en-US" sz="2100" b="1" dirty="0" smtClean="0"/>
              <a:t> </a:t>
            </a:r>
            <a:r>
              <a:rPr lang="en-US" sz="2100" b="1" dirty="0" err="1" smtClean="0"/>
              <a:t>lợi</a:t>
            </a:r>
            <a:r>
              <a:rPr lang="en-US" sz="2100" b="1" dirty="0" smtClean="0"/>
              <a:t> </a:t>
            </a:r>
            <a:r>
              <a:rPr lang="en-US" sz="2100" b="1" dirty="0" err="1" smtClean="0"/>
              <a:t>từ</a:t>
            </a:r>
            <a:r>
              <a:rPr lang="en-US" sz="2100" b="1" dirty="0" smtClean="0"/>
              <a:t> </a:t>
            </a:r>
            <a:r>
              <a:rPr lang="en-US" sz="2100" b="1" dirty="0" err="1" smtClean="0"/>
              <a:t>số</a:t>
            </a:r>
            <a:r>
              <a:rPr lang="en-US" sz="2100" b="1" dirty="0" smtClean="0"/>
              <a:t> </a:t>
            </a:r>
            <a:r>
              <a:rPr lang="en-US" sz="2100" b="1" dirty="0" err="1" smtClean="0"/>
              <a:t>kinh</a:t>
            </a:r>
            <a:r>
              <a:rPr lang="en-US" sz="2100" b="1" dirty="0" smtClean="0"/>
              <a:t> </a:t>
            </a:r>
            <a:r>
              <a:rPr lang="en-US" sz="2100" b="1" dirty="0" err="1" smtClean="0"/>
              <a:t>phí</a:t>
            </a:r>
            <a:r>
              <a:rPr lang="en-US" sz="2100" b="1" dirty="0" smtClean="0"/>
              <a:t> </a:t>
            </a:r>
            <a:r>
              <a:rPr lang="en-US" sz="2100" b="1" dirty="0" err="1" smtClean="0"/>
              <a:t>tiết</a:t>
            </a:r>
            <a:r>
              <a:rPr lang="en-US" sz="2100" b="1" dirty="0" smtClean="0"/>
              <a:t> </a:t>
            </a:r>
            <a:r>
              <a:rPr lang="en-US" sz="2100" b="1" dirty="0" err="1" smtClean="0"/>
              <a:t>kiệm</a:t>
            </a:r>
            <a:r>
              <a:rPr lang="en-US" sz="2100" b="1" dirty="0" smtClean="0"/>
              <a:t> </a:t>
            </a:r>
            <a:r>
              <a:rPr lang="en-US" sz="2100" b="1" dirty="0" err="1" smtClean="0"/>
              <a:t>trong</a:t>
            </a:r>
            <a:r>
              <a:rPr lang="en-US" sz="2100" b="1" dirty="0" smtClean="0"/>
              <a:t> </a:t>
            </a:r>
            <a:r>
              <a:rPr lang="en-US" sz="2100" b="1" dirty="0" err="1" smtClean="0"/>
              <a:t>năm</a:t>
            </a:r>
            <a:endParaRPr lang="en-US" sz="2100" b="1" dirty="0" smtClean="0"/>
          </a:p>
          <a:p>
            <a:pPr marL="857250" lvl="1" indent="-457200">
              <a:buFont typeface="+mj-lt"/>
              <a:buAutoNum type="arabicPeriod"/>
            </a:pPr>
            <a:r>
              <a:rPr lang="en-US" sz="2100" b="1" dirty="0" err="1" smtClean="0"/>
              <a:t>Tạm</a:t>
            </a:r>
            <a:r>
              <a:rPr lang="en-US" sz="2100" b="1" dirty="0" smtClean="0"/>
              <a:t> chi </a:t>
            </a:r>
            <a:r>
              <a:rPr lang="en-US" sz="2100" b="1" dirty="0" err="1" smtClean="0"/>
              <a:t>khen</a:t>
            </a:r>
            <a:r>
              <a:rPr lang="en-US" sz="2100" b="1" dirty="0" smtClean="0"/>
              <a:t> </a:t>
            </a:r>
            <a:r>
              <a:rPr lang="en-US" sz="2100" b="1" dirty="0" err="1" smtClean="0"/>
              <a:t>thưởng</a:t>
            </a:r>
            <a:r>
              <a:rPr lang="en-US" sz="2100" b="1" dirty="0" smtClean="0"/>
              <a:t>, </a:t>
            </a:r>
            <a:r>
              <a:rPr lang="en-US" sz="2100" b="1" dirty="0" err="1" smtClean="0"/>
              <a:t>phúc</a:t>
            </a:r>
            <a:r>
              <a:rPr lang="en-US" sz="2100" b="1" dirty="0" smtClean="0"/>
              <a:t> </a:t>
            </a:r>
            <a:r>
              <a:rPr lang="en-US" sz="2100" b="1" dirty="0" err="1" smtClean="0"/>
              <a:t>lợi</a:t>
            </a:r>
            <a:r>
              <a:rPr lang="en-US" sz="2100" b="1" dirty="0" smtClean="0"/>
              <a:t>: </a:t>
            </a:r>
            <a:r>
              <a:rPr lang="en-US" sz="2100" b="1" dirty="0" err="1" smtClean="0"/>
              <a:t>Nợ</a:t>
            </a:r>
            <a:r>
              <a:rPr lang="en-US" sz="2100" b="1" dirty="0" smtClean="0"/>
              <a:t> TK 1378/111, 112</a:t>
            </a:r>
          </a:p>
          <a:p>
            <a:pPr marL="857250" lvl="1" indent="-457200">
              <a:buFont typeface="+mj-lt"/>
              <a:buAutoNum type="arabicPeriod"/>
            </a:pPr>
            <a:r>
              <a:rPr lang="en-US" sz="2100" b="1" dirty="0" smtClean="0"/>
              <a:t>KC </a:t>
            </a:r>
            <a:r>
              <a:rPr lang="en-US" sz="2100" b="1" dirty="0" err="1" smtClean="0"/>
              <a:t>số</a:t>
            </a:r>
            <a:r>
              <a:rPr lang="en-US" sz="2100" b="1" dirty="0" smtClean="0"/>
              <a:t> </a:t>
            </a:r>
            <a:r>
              <a:rPr lang="en-US" sz="2100" b="1" dirty="0" err="1" smtClean="0"/>
              <a:t>đã</a:t>
            </a:r>
            <a:r>
              <a:rPr lang="en-US" sz="2100" b="1" dirty="0" smtClean="0"/>
              <a:t> </a:t>
            </a:r>
            <a:r>
              <a:rPr lang="en-US" sz="2100" b="1" dirty="0" err="1" smtClean="0"/>
              <a:t>tạm</a:t>
            </a:r>
            <a:r>
              <a:rPr lang="en-US" sz="2100" b="1" dirty="0" smtClean="0"/>
              <a:t> chi </a:t>
            </a:r>
            <a:r>
              <a:rPr lang="en-US" sz="2100" b="1" dirty="0" err="1" smtClean="0"/>
              <a:t>trong</a:t>
            </a:r>
            <a:r>
              <a:rPr lang="en-US" sz="2100" b="1" dirty="0" smtClean="0"/>
              <a:t> </a:t>
            </a:r>
            <a:r>
              <a:rPr lang="en-US" sz="2100" b="1" dirty="0" err="1" smtClean="0"/>
              <a:t>năm</a:t>
            </a:r>
            <a:r>
              <a:rPr lang="en-US" sz="2100" b="1" dirty="0" smtClean="0"/>
              <a:t> </a:t>
            </a:r>
            <a:r>
              <a:rPr lang="en-US" sz="2100" b="1" dirty="0" err="1" smtClean="0"/>
              <a:t>từ</a:t>
            </a:r>
            <a:r>
              <a:rPr lang="en-US" sz="2100" b="1" dirty="0" smtClean="0"/>
              <a:t> </a:t>
            </a:r>
            <a:r>
              <a:rPr lang="en-US" sz="2100" b="1" dirty="0" err="1" smtClean="0"/>
              <a:t>nguồn</a:t>
            </a:r>
            <a:r>
              <a:rPr lang="en-US" sz="2100" b="1" dirty="0" smtClean="0"/>
              <a:t> KP </a:t>
            </a:r>
            <a:r>
              <a:rPr lang="en-US" sz="2100" b="1" dirty="0" err="1" smtClean="0"/>
              <a:t>tiết</a:t>
            </a:r>
            <a:r>
              <a:rPr lang="en-US" sz="2100" b="1" dirty="0" smtClean="0"/>
              <a:t> </a:t>
            </a:r>
            <a:r>
              <a:rPr lang="en-US" sz="2100" b="1" dirty="0" err="1" smtClean="0"/>
              <a:t>kiệm</a:t>
            </a:r>
            <a:r>
              <a:rPr lang="en-US" sz="2100" b="1" dirty="0" smtClean="0"/>
              <a:t>: </a:t>
            </a:r>
            <a:r>
              <a:rPr lang="en-US" sz="2100" b="1" dirty="0" err="1" smtClean="0"/>
              <a:t>Nợ</a:t>
            </a:r>
            <a:r>
              <a:rPr lang="en-US" sz="2100" b="1" dirty="0" smtClean="0"/>
              <a:t> TK 431/</a:t>
            </a:r>
            <a:r>
              <a:rPr lang="en-US" sz="2100" b="1" dirty="0" err="1" smtClean="0"/>
              <a:t>Có</a:t>
            </a:r>
            <a:r>
              <a:rPr lang="en-US" sz="2100" b="1" dirty="0" smtClean="0"/>
              <a:t> TK 1378</a:t>
            </a:r>
          </a:p>
          <a:p>
            <a:pPr marL="457200" indent="-457200">
              <a:buFont typeface="+mj-lt"/>
              <a:buAutoNum type="arabicPeriod"/>
            </a:pPr>
            <a:endParaRPr lang="en-US" sz="2100" b="1" dirty="0"/>
          </a:p>
          <a:p>
            <a:endParaRPr lang="en-US" sz="2100" b="1" dirty="0"/>
          </a:p>
        </p:txBody>
      </p:sp>
    </p:spTree>
    <p:extLst>
      <p:ext uri="{BB962C8B-B14F-4D97-AF65-F5344CB8AC3E}">
        <p14:creationId xmlns="" xmlns:p14="http://schemas.microsoft.com/office/powerpoint/2010/main" val="11445724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531" y="-28575"/>
            <a:ext cx="9448800" cy="355600"/>
          </a:xfrm>
        </p:spPr>
        <p:txBody>
          <a:bodyPr/>
          <a:lstStyle/>
          <a:p>
            <a:r>
              <a:rPr lang="en-US" sz="2000" dirty="0" smtClean="0">
                <a:latin typeface="Times New Roman" pitchFamily="18" charset="0"/>
                <a:cs typeface="Times New Roman" pitchFamily="18" charset="0"/>
              </a:rPr>
              <a:t>DỰ TOÁN CẤP BẰNG LỆNH CHI TIỀN – MỘT SỐ BÚT TOÁN THƯỜNG DÙNG</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8731" y="352425"/>
            <a:ext cx="9829800" cy="6934200"/>
          </a:xfrm>
        </p:spPr>
        <p:txBody>
          <a:bodyPr/>
          <a:lstStyle/>
          <a:p>
            <a:pPr marL="457200" indent="-457200">
              <a:buFont typeface="+mj-lt"/>
              <a:buAutoNum type="arabicPeriod"/>
            </a:pPr>
            <a:r>
              <a:rPr lang="en-US" b="1" dirty="0" smtClean="0"/>
              <a:t>NSNN </a:t>
            </a:r>
            <a:r>
              <a:rPr lang="en-US" b="1" dirty="0" err="1" smtClean="0"/>
              <a:t>cấp</a:t>
            </a:r>
            <a:r>
              <a:rPr lang="en-US" b="1" dirty="0" smtClean="0"/>
              <a:t> </a:t>
            </a:r>
            <a:r>
              <a:rPr lang="en-US" b="1" dirty="0" err="1" smtClean="0"/>
              <a:t>kinh</a:t>
            </a:r>
            <a:r>
              <a:rPr lang="en-US" b="1" dirty="0" smtClean="0"/>
              <a:t> </a:t>
            </a:r>
            <a:r>
              <a:rPr lang="en-US" b="1" dirty="0" err="1" smtClean="0"/>
              <a:t>phí</a:t>
            </a:r>
            <a:r>
              <a:rPr lang="en-US" b="1" dirty="0" smtClean="0"/>
              <a:t> </a:t>
            </a:r>
            <a:r>
              <a:rPr lang="en-US" b="1" dirty="0" err="1" smtClean="0"/>
              <a:t>bằng</a:t>
            </a:r>
            <a:r>
              <a:rPr lang="en-US" b="1" dirty="0" smtClean="0"/>
              <a:t> </a:t>
            </a:r>
            <a:r>
              <a:rPr lang="en-US" b="1" dirty="0" err="1" smtClean="0"/>
              <a:t>lệnh</a:t>
            </a:r>
            <a:r>
              <a:rPr lang="en-US" b="1" dirty="0" smtClean="0"/>
              <a:t> chi </a:t>
            </a:r>
            <a:r>
              <a:rPr lang="en-US" b="1" dirty="0" err="1" smtClean="0"/>
              <a:t>tiền</a:t>
            </a:r>
            <a:r>
              <a:rPr lang="en-US" b="1" dirty="0" smtClean="0"/>
              <a:t> </a:t>
            </a:r>
            <a:r>
              <a:rPr lang="en-US" b="1" dirty="0" err="1" smtClean="0"/>
              <a:t>thực</a:t>
            </a:r>
            <a:r>
              <a:rPr lang="en-US" b="1" dirty="0" smtClean="0"/>
              <a:t> chi/</a:t>
            </a:r>
            <a:r>
              <a:rPr lang="en-US" b="1" dirty="0" err="1" smtClean="0"/>
              <a:t>lệnh</a:t>
            </a:r>
            <a:r>
              <a:rPr lang="en-US" b="1" dirty="0" smtClean="0"/>
              <a:t> chi </a:t>
            </a:r>
            <a:r>
              <a:rPr lang="en-US" b="1" dirty="0" err="1" smtClean="0"/>
              <a:t>tiền</a:t>
            </a:r>
            <a:r>
              <a:rPr lang="en-US" b="1" dirty="0" smtClean="0"/>
              <a:t> </a:t>
            </a:r>
            <a:r>
              <a:rPr lang="en-US" b="1" dirty="0" err="1" smtClean="0"/>
              <a:t>tạm</a:t>
            </a:r>
            <a:r>
              <a:rPr lang="en-US" b="1" dirty="0" smtClean="0"/>
              <a:t> </a:t>
            </a:r>
            <a:r>
              <a:rPr lang="en-US" b="1" dirty="0" err="1" smtClean="0"/>
              <a:t>ứng</a:t>
            </a:r>
            <a:r>
              <a:rPr lang="en-US" b="1" dirty="0" smtClean="0"/>
              <a:t> </a:t>
            </a:r>
            <a:r>
              <a:rPr lang="en-US" b="1" dirty="0" err="1" smtClean="0"/>
              <a:t>vào</a:t>
            </a:r>
            <a:r>
              <a:rPr lang="en-US" b="1" dirty="0" smtClean="0"/>
              <a:t> </a:t>
            </a:r>
            <a:r>
              <a:rPr lang="en-US" b="1" dirty="0" err="1" smtClean="0"/>
              <a:t>tài</a:t>
            </a:r>
            <a:r>
              <a:rPr lang="en-US" b="1" dirty="0" smtClean="0"/>
              <a:t> </a:t>
            </a:r>
            <a:r>
              <a:rPr lang="en-US" b="1" dirty="0" err="1" smtClean="0"/>
              <a:t>khoản</a:t>
            </a:r>
            <a:r>
              <a:rPr lang="en-US" b="1" dirty="0" smtClean="0"/>
              <a:t> </a:t>
            </a:r>
            <a:r>
              <a:rPr lang="en-US" b="1" dirty="0" err="1" smtClean="0"/>
              <a:t>tiền</a:t>
            </a:r>
            <a:r>
              <a:rPr lang="en-US" b="1" dirty="0" smtClean="0"/>
              <a:t> </a:t>
            </a:r>
            <a:r>
              <a:rPr lang="en-US" b="1" dirty="0" err="1" smtClean="0"/>
              <a:t>gửi</a:t>
            </a:r>
            <a:r>
              <a:rPr lang="en-US" b="1" dirty="0" smtClean="0"/>
              <a:t>:</a:t>
            </a:r>
          </a:p>
          <a:p>
            <a:pPr marL="857250" lvl="1" indent="-457200">
              <a:buFont typeface="+mj-lt"/>
              <a:buAutoNum type="arabicPeriod"/>
            </a:pPr>
            <a:r>
              <a:rPr lang="en-US" b="1" dirty="0" err="1" smtClean="0"/>
              <a:t>Nợ</a:t>
            </a:r>
            <a:r>
              <a:rPr lang="en-US" b="1" dirty="0" smtClean="0"/>
              <a:t> TK 112/</a:t>
            </a:r>
            <a:r>
              <a:rPr lang="en-US" b="1" dirty="0" err="1" smtClean="0"/>
              <a:t>Có</a:t>
            </a:r>
            <a:r>
              <a:rPr lang="en-US" b="1" dirty="0" smtClean="0"/>
              <a:t> TK 3371</a:t>
            </a:r>
          </a:p>
          <a:p>
            <a:pPr marL="857250" lvl="1" indent="-457200">
              <a:buFont typeface="+mj-lt"/>
              <a:buAutoNum type="arabicPeriod"/>
            </a:pPr>
            <a:r>
              <a:rPr lang="en-US" b="1" dirty="0" smtClean="0"/>
              <a:t>Đồng thời ghi Nợ TK 012: </a:t>
            </a:r>
            <a:r>
              <a:rPr lang="en-US" b="1" dirty="0" smtClean="0"/>
              <a:t>KP </a:t>
            </a:r>
            <a:r>
              <a:rPr lang="en-US" b="1" dirty="0" smtClean="0"/>
              <a:t>thực chi</a:t>
            </a:r>
          </a:p>
          <a:p>
            <a:pPr marL="857250" lvl="1" indent="-457200">
              <a:buFont typeface="+mj-lt"/>
              <a:buAutoNum type="arabicPeriod"/>
            </a:pPr>
            <a:r>
              <a:rPr lang="en-US" b="1" dirty="0" smtClean="0"/>
              <a:t>Đồng thờ ghi Nợ TK 013: </a:t>
            </a:r>
            <a:r>
              <a:rPr lang="en-US" b="1" dirty="0" smtClean="0"/>
              <a:t>KP </a:t>
            </a:r>
            <a:r>
              <a:rPr lang="en-US" b="1" dirty="0" smtClean="0"/>
              <a:t>tạm ứng</a:t>
            </a:r>
          </a:p>
          <a:p>
            <a:pPr marL="457200" indent="-457200">
              <a:buFont typeface="+mj-lt"/>
              <a:buAutoNum type="arabicPeriod"/>
            </a:pPr>
            <a:r>
              <a:rPr lang="en-US" b="1" dirty="0" err="1" smtClean="0"/>
              <a:t>Rút</a:t>
            </a:r>
            <a:r>
              <a:rPr lang="en-US" b="1" dirty="0" smtClean="0"/>
              <a:t> </a:t>
            </a:r>
            <a:r>
              <a:rPr lang="en-US" b="1" dirty="0" err="1" smtClean="0"/>
              <a:t>tiền</a:t>
            </a:r>
            <a:r>
              <a:rPr lang="en-US" b="1" dirty="0" smtClean="0"/>
              <a:t> </a:t>
            </a:r>
            <a:r>
              <a:rPr lang="en-US" b="1" dirty="0" err="1" smtClean="0"/>
              <a:t>về</a:t>
            </a:r>
            <a:r>
              <a:rPr lang="en-US" b="1" dirty="0" smtClean="0"/>
              <a:t> chi </a:t>
            </a:r>
            <a:r>
              <a:rPr lang="en-US" b="1" dirty="0" err="1" smtClean="0"/>
              <a:t>tiêu</a:t>
            </a:r>
            <a:r>
              <a:rPr lang="en-US" b="1" dirty="0" smtClean="0"/>
              <a:t> </a:t>
            </a:r>
            <a:r>
              <a:rPr lang="en-US" b="1" dirty="0" err="1" smtClean="0"/>
              <a:t>theo</a:t>
            </a:r>
            <a:r>
              <a:rPr lang="en-US" b="1" dirty="0" smtClean="0"/>
              <a:t> </a:t>
            </a:r>
            <a:r>
              <a:rPr lang="en-US" b="1" dirty="0" err="1" smtClean="0"/>
              <a:t>nhiệm</a:t>
            </a:r>
            <a:r>
              <a:rPr lang="en-US" b="1" dirty="0" smtClean="0"/>
              <a:t> </a:t>
            </a:r>
            <a:r>
              <a:rPr lang="en-US" b="1" dirty="0" err="1" smtClean="0"/>
              <a:t>vụ</a:t>
            </a:r>
            <a:r>
              <a:rPr lang="en-US" b="1" dirty="0" smtClean="0"/>
              <a:t> </a:t>
            </a:r>
            <a:r>
              <a:rPr lang="en-US" b="1" dirty="0" err="1" smtClean="0"/>
              <a:t>được</a:t>
            </a:r>
            <a:r>
              <a:rPr lang="en-US" b="1" dirty="0" smtClean="0"/>
              <a:t> </a:t>
            </a:r>
            <a:r>
              <a:rPr lang="en-US" b="1" dirty="0" err="1" smtClean="0"/>
              <a:t>giao</a:t>
            </a:r>
            <a:r>
              <a:rPr lang="en-US" b="1" dirty="0" smtClean="0"/>
              <a:t>:</a:t>
            </a:r>
          </a:p>
          <a:p>
            <a:pPr marL="857250" lvl="1" indent="-457200">
              <a:buFont typeface="+mj-lt"/>
              <a:buAutoNum type="arabicPeriod"/>
            </a:pPr>
            <a:r>
              <a:rPr lang="en-US" b="1" dirty="0" err="1" smtClean="0"/>
              <a:t>Nợ</a:t>
            </a:r>
            <a:r>
              <a:rPr lang="en-US" b="1" dirty="0" smtClean="0"/>
              <a:t> TK 611, 241…/</a:t>
            </a:r>
            <a:r>
              <a:rPr lang="en-US" b="1" dirty="0" err="1" smtClean="0"/>
              <a:t>Có</a:t>
            </a:r>
            <a:r>
              <a:rPr lang="en-US" b="1" dirty="0" smtClean="0"/>
              <a:t> TK 112</a:t>
            </a:r>
          </a:p>
          <a:p>
            <a:pPr marL="857250" lvl="1" indent="-457200">
              <a:buFont typeface="+mj-lt"/>
              <a:buAutoNum type="arabicPeriod"/>
            </a:pPr>
            <a:r>
              <a:rPr lang="en-US" b="1" dirty="0" smtClean="0"/>
              <a:t>Đồng thời ghi Có TK 012: </a:t>
            </a:r>
            <a:r>
              <a:rPr lang="en-US" b="1" dirty="0" smtClean="0"/>
              <a:t>KP </a:t>
            </a:r>
            <a:r>
              <a:rPr lang="en-US" b="1" dirty="0" smtClean="0"/>
              <a:t>thực chi</a:t>
            </a:r>
          </a:p>
          <a:p>
            <a:pPr marL="457200" indent="-457200">
              <a:buAutoNum type="arabicPeriod" startAt="3"/>
            </a:pPr>
            <a:r>
              <a:rPr lang="en-US" b="1" dirty="0" err="1" smtClean="0"/>
              <a:t>Thanh</a:t>
            </a:r>
            <a:r>
              <a:rPr lang="en-US" b="1" dirty="0" smtClean="0"/>
              <a:t> </a:t>
            </a:r>
            <a:r>
              <a:rPr lang="en-US" b="1" dirty="0" err="1" smtClean="0"/>
              <a:t>toán</a:t>
            </a:r>
            <a:r>
              <a:rPr lang="en-US" b="1" dirty="0" smtClean="0"/>
              <a:t> </a:t>
            </a:r>
            <a:r>
              <a:rPr lang="en-US" b="1" dirty="0" err="1" smtClean="0"/>
              <a:t>tạm</a:t>
            </a:r>
            <a:r>
              <a:rPr lang="en-US" b="1" dirty="0" smtClean="0"/>
              <a:t> </a:t>
            </a:r>
            <a:r>
              <a:rPr lang="en-US" b="1" dirty="0" err="1" smtClean="0"/>
              <a:t>ứng</a:t>
            </a:r>
            <a:r>
              <a:rPr lang="en-US" b="1" dirty="0" smtClean="0"/>
              <a:t> </a:t>
            </a:r>
            <a:r>
              <a:rPr lang="en-US" b="1" dirty="0" err="1" smtClean="0"/>
              <a:t>với</a:t>
            </a:r>
            <a:r>
              <a:rPr lang="en-US" b="1" dirty="0" smtClean="0"/>
              <a:t> NSNN</a:t>
            </a:r>
          </a:p>
          <a:p>
            <a:pPr marL="857250" lvl="1" indent="-457200">
              <a:buAutoNum type="arabicPeriod"/>
            </a:pPr>
            <a:r>
              <a:rPr lang="en-US" b="1" dirty="0" err="1" smtClean="0"/>
              <a:t>Ghi</a:t>
            </a:r>
            <a:r>
              <a:rPr lang="en-US" b="1" dirty="0" smtClean="0"/>
              <a:t> </a:t>
            </a:r>
            <a:r>
              <a:rPr lang="en-US" b="1" dirty="0" err="1" smtClean="0"/>
              <a:t>Có</a:t>
            </a:r>
            <a:r>
              <a:rPr lang="en-US" b="1" dirty="0" smtClean="0"/>
              <a:t> TK 013</a:t>
            </a:r>
          </a:p>
          <a:p>
            <a:pPr marL="457200" indent="-457200">
              <a:buAutoNum type="arabicPeriod" startAt="3"/>
            </a:pPr>
            <a:r>
              <a:rPr lang="en-US" b="1" dirty="0" err="1" smtClean="0"/>
              <a:t>Nộp</a:t>
            </a:r>
            <a:r>
              <a:rPr lang="en-US" b="1" dirty="0" smtClean="0"/>
              <a:t> </a:t>
            </a:r>
            <a:r>
              <a:rPr lang="en-US" b="1" dirty="0" err="1" smtClean="0"/>
              <a:t>trả</a:t>
            </a:r>
            <a:r>
              <a:rPr lang="en-US" b="1" dirty="0" smtClean="0"/>
              <a:t> NSNN do </a:t>
            </a:r>
            <a:r>
              <a:rPr lang="en-US" b="1" dirty="0" err="1" smtClean="0"/>
              <a:t>không</a:t>
            </a:r>
            <a:r>
              <a:rPr lang="en-US" b="1" dirty="0" smtClean="0"/>
              <a:t> </a:t>
            </a:r>
            <a:r>
              <a:rPr lang="en-US" b="1" dirty="0" err="1" smtClean="0"/>
              <a:t>sử</a:t>
            </a:r>
            <a:r>
              <a:rPr lang="en-US" b="1" dirty="0" smtClean="0"/>
              <a:t> </a:t>
            </a:r>
            <a:r>
              <a:rPr lang="en-US" b="1" dirty="0" err="1" smtClean="0"/>
              <a:t>dụng</a:t>
            </a:r>
            <a:r>
              <a:rPr lang="en-US" b="1" dirty="0" smtClean="0"/>
              <a:t> </a:t>
            </a:r>
            <a:r>
              <a:rPr lang="en-US" b="1" dirty="0" err="1" smtClean="0"/>
              <a:t>hết</a:t>
            </a:r>
            <a:endParaRPr lang="en-US" b="1" dirty="0" smtClean="0"/>
          </a:p>
          <a:p>
            <a:pPr marL="857250" lvl="1" indent="-457200">
              <a:buAutoNum type="arabicPeriod"/>
            </a:pPr>
            <a:r>
              <a:rPr lang="en-US" b="1" dirty="0" err="1" smtClean="0"/>
              <a:t>Ghi</a:t>
            </a:r>
            <a:r>
              <a:rPr lang="en-US" b="1" dirty="0" smtClean="0"/>
              <a:t> </a:t>
            </a:r>
            <a:r>
              <a:rPr lang="en-US" b="1" dirty="0" err="1" smtClean="0"/>
              <a:t>Nợ</a:t>
            </a:r>
            <a:r>
              <a:rPr lang="en-US" b="1" dirty="0" smtClean="0"/>
              <a:t> TK 3371/</a:t>
            </a:r>
            <a:r>
              <a:rPr lang="en-US" b="1" dirty="0" err="1" smtClean="0"/>
              <a:t>Có</a:t>
            </a:r>
            <a:r>
              <a:rPr lang="en-US" b="1" dirty="0" smtClean="0"/>
              <a:t> TK 112</a:t>
            </a:r>
          </a:p>
          <a:p>
            <a:pPr marL="857250" lvl="1" indent="-457200">
              <a:buAutoNum type="arabicPeriod"/>
            </a:pPr>
            <a:r>
              <a:rPr lang="en-US" b="1" dirty="0" smtClean="0"/>
              <a:t>Đồng thời Ghi Nợ TK 012: số phải nộp trả (ghi âm) </a:t>
            </a:r>
            <a:r>
              <a:rPr lang="en-US" b="1" dirty="0" smtClean="0"/>
              <a:t>KP </a:t>
            </a:r>
            <a:r>
              <a:rPr lang="en-US" b="1" dirty="0" smtClean="0"/>
              <a:t>thực chi</a:t>
            </a:r>
          </a:p>
          <a:p>
            <a:pPr marL="857250" lvl="1" indent="-457200">
              <a:buAutoNum type="arabicPeriod"/>
            </a:pPr>
            <a:r>
              <a:rPr lang="en-US" b="1" dirty="0" smtClean="0"/>
              <a:t>Đồng thời Ghi Nợ TK 013 : số phải nộp trả (ghi âm) </a:t>
            </a:r>
            <a:r>
              <a:rPr lang="en-US" b="1" dirty="0" smtClean="0"/>
              <a:t>KP </a:t>
            </a:r>
            <a:r>
              <a:rPr lang="en-US" b="1" dirty="0" smtClean="0"/>
              <a:t>tạm ứng</a:t>
            </a:r>
          </a:p>
          <a:p>
            <a:pPr marL="857250" lvl="1" indent="-457200">
              <a:buNone/>
            </a:pPr>
            <a:endParaRPr lang="en-US" b="1" dirty="0"/>
          </a:p>
        </p:txBody>
      </p:sp>
    </p:spTree>
    <p:extLst>
      <p:ext uri="{BB962C8B-B14F-4D97-AF65-F5344CB8AC3E}">
        <p14:creationId xmlns="" xmlns:p14="http://schemas.microsoft.com/office/powerpoint/2010/main" val="5859931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562" y="428624"/>
            <a:ext cx="9063037" cy="828675"/>
          </a:xfrm>
        </p:spPr>
        <p:txBody>
          <a:bodyPr/>
          <a:lstStyle/>
          <a:p>
            <a:r>
              <a:rPr lang="en-US" smtClean="0">
                <a:latin typeface="Times New Roman" panose="02020603050405020304" pitchFamily="18" charset="0"/>
                <a:cs typeface="Times New Roman" panose="02020603050405020304" pitchFamily="18" charset="0"/>
              </a:rPr>
              <a:t>2. SƠ </a:t>
            </a:r>
            <a:r>
              <a:rPr lang="en-US" err="1" smtClean="0">
                <a:latin typeface="Times New Roman" panose="02020603050405020304" pitchFamily="18" charset="0"/>
                <a:cs typeface="Times New Roman" panose="02020603050405020304" pitchFamily="18" charset="0"/>
              </a:rPr>
              <a:t>ĐỒ</a:t>
            </a:r>
            <a:r>
              <a:rPr lang="en-US" smtClean="0">
                <a:latin typeface="Times New Roman" panose="02020603050405020304" pitchFamily="18" charset="0"/>
                <a:cs typeface="Times New Roman" panose="02020603050405020304" pitchFamily="18" charset="0"/>
              </a:rPr>
              <a:t> CHỮ T VÀ NGUYÊN TẮC HẠCH TOÁN</a:t>
            </a:r>
            <a:endParaRPr lang="en-US" dirty="0">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 xmlns:p14="http://schemas.microsoft.com/office/powerpoint/2010/main" val="1146652469"/>
              </p:ext>
            </p:extLst>
          </p:nvPr>
        </p:nvGraphicFramePr>
        <p:xfrm>
          <a:off x="1761331" y="1952625"/>
          <a:ext cx="72390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539202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355600"/>
          </a:xfrm>
        </p:spPr>
        <p:txBody>
          <a:bodyPr/>
          <a:lstStyle/>
          <a:p>
            <a:r>
              <a:rPr lang="en-US" sz="2400" smtClean="0">
                <a:latin typeface="Times New Roman" pitchFamily="18" charset="0"/>
                <a:cs typeface="Times New Roman" pitchFamily="18" charset="0"/>
              </a:rPr>
              <a:t>DỰ TOÁN CẤP BẰNG LỆNH CHI TIỀN – MỘT SỐ BÚT TOÁN THƯỜNG DÙNG</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84931" y="885825"/>
            <a:ext cx="9914732" cy="6324600"/>
          </a:xfrm>
        </p:spPr>
        <p:txBody>
          <a:bodyPr/>
          <a:lstStyle/>
          <a:p>
            <a:pPr marL="457200" indent="-457200">
              <a:buAutoNum type="arabicPeriod" startAt="5"/>
            </a:pPr>
            <a:r>
              <a:rPr lang="en-US" b="1" dirty="0" smtClean="0"/>
              <a:t>Nộp </a:t>
            </a:r>
            <a:r>
              <a:rPr lang="en-US" b="1" dirty="0" smtClean="0"/>
              <a:t>trả kinh phí do sử dụng sai mục đích, yêu cầu phải nộp trả lại</a:t>
            </a:r>
          </a:p>
          <a:p>
            <a:pPr marL="857250" lvl="1" indent="-457200">
              <a:buAutoNum type="arabicPeriod"/>
            </a:pPr>
            <a:r>
              <a:rPr lang="en-US" b="1" dirty="0" smtClean="0"/>
              <a:t>Ghi Nợ TK 3371/Có TK 111, 112</a:t>
            </a:r>
          </a:p>
          <a:p>
            <a:pPr marL="857250" lvl="1" indent="-457200">
              <a:buAutoNum type="arabicPeriod"/>
            </a:pPr>
            <a:r>
              <a:rPr lang="en-US" b="1" dirty="0" smtClean="0"/>
              <a:t>Lệnh chi tiền thực chi: Ghi Có TK 012: số phải nộp trả do chi sai (ghi âm)</a:t>
            </a:r>
          </a:p>
          <a:p>
            <a:pPr marL="400050" lvl="1" indent="0">
              <a:buNone/>
            </a:pPr>
            <a:r>
              <a:rPr lang="en-US" b="1" dirty="0" smtClean="0"/>
              <a:t>		Đồng thời ghi Nợ TK 012: số phải nộp trả do chi sai (ghi âm)</a:t>
            </a:r>
          </a:p>
          <a:p>
            <a:pPr marL="400050" lvl="1" indent="0">
              <a:buNone/>
            </a:pPr>
            <a:r>
              <a:rPr lang="en-US" b="1" dirty="0" smtClean="0"/>
              <a:t>2.   Lệnh chi tiền tạm ứng: ghi Nợ TK 013: ghi âm: số chi sai phải nộp trả</a:t>
            </a:r>
          </a:p>
          <a:p>
            <a:pPr marL="857250" lvl="1" indent="-457200">
              <a:buFont typeface="+mj-lt"/>
              <a:buAutoNum type="arabicPeriod"/>
            </a:pPr>
            <a:endParaRPr lang="en-US" b="1" dirty="0"/>
          </a:p>
        </p:txBody>
      </p:sp>
    </p:spTree>
    <p:extLst>
      <p:ext uri="{BB962C8B-B14F-4D97-AF65-F5344CB8AC3E}">
        <p14:creationId xmlns="" xmlns:p14="http://schemas.microsoft.com/office/powerpoint/2010/main" val="40134878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428625"/>
            <a:ext cx="9030493" cy="508000"/>
          </a:xfrm>
        </p:spPr>
        <p:txBody>
          <a:bodyPr/>
          <a:lstStyle/>
          <a:p>
            <a:r>
              <a:rPr lang="en-US" sz="2400" smtClean="0">
                <a:latin typeface="Times New Roman" pitchFamily="18" charset="0"/>
                <a:cs typeface="Times New Roman" pitchFamily="18" charset="0"/>
              </a:rPr>
              <a:t>SƠ ĐỒ HẠCH TOÁN - XÁC </a:t>
            </a:r>
            <a:r>
              <a:rPr lang="en-US" sz="2400" dirty="0" smtClean="0">
                <a:latin typeface="Times New Roman" pitchFamily="18" charset="0"/>
                <a:cs typeface="Times New Roman" pitchFamily="18" charset="0"/>
              </a:rPr>
              <a:t>ĐỊNH THẶNG DƯ (THÂM HỤT) LŨY KẾ CÁC HOẠT ĐỘNG HCSN</a:t>
            </a:r>
            <a:endParaRPr lang="en-US" sz="2400" dirty="0">
              <a:latin typeface="Times New Roman" pitchFamily="18" charset="0"/>
              <a:cs typeface="Times New Roman" pitchFamily="18" charset="0"/>
            </a:endParaRPr>
          </a:p>
        </p:txBody>
      </p:sp>
      <p:sp>
        <p:nvSpPr>
          <p:cNvPr id="4" name="TextBox 3"/>
          <p:cNvSpPr txBox="1"/>
          <p:nvPr/>
        </p:nvSpPr>
        <p:spPr>
          <a:xfrm>
            <a:off x="542131" y="1419225"/>
            <a:ext cx="9144000" cy="1200329"/>
          </a:xfrm>
          <a:prstGeom prst="rect">
            <a:avLst/>
          </a:prstGeom>
          <a:noFill/>
        </p:spPr>
        <p:txBody>
          <a:bodyPr wrap="square" rtlCol="0">
            <a:spAutoFit/>
          </a:bodyPr>
          <a:lstStyle/>
          <a:p>
            <a:pPr algn="just"/>
            <a:r>
              <a:rPr lang="en-US" sz="2400" i="1" dirty="0" err="1" smtClean="0">
                <a:solidFill>
                  <a:schemeClr val="tx1"/>
                </a:solidFill>
                <a:latin typeface="Times New Roman" pitchFamily="18" charset="0"/>
                <a:cs typeface="Times New Roman" pitchFamily="18" charset="0"/>
              </a:rPr>
              <a:t>Kế</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toán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phải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kết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chuyển</a:t>
            </a:r>
            <a:r>
              <a:rPr lang="en-US" sz="2400" i="1" dirty="0" smtClean="0">
                <a:solidFill>
                  <a:schemeClr val="tx1"/>
                </a:solidFill>
                <a:latin typeface="Times New Roman" pitchFamily="18" charset="0"/>
                <a:cs typeface="Times New Roman" pitchFamily="18" charset="0"/>
              </a:rPr>
              <a:t> chi </a:t>
            </a:r>
            <a:r>
              <a:rPr lang="en-US" sz="2400" i="1" dirty="0" err="1" smtClean="0">
                <a:solidFill>
                  <a:schemeClr val="tx1"/>
                </a:solidFill>
                <a:latin typeface="Times New Roman" pitchFamily="18" charset="0"/>
                <a:cs typeface="Times New Roman" pitchFamily="18" charset="0"/>
              </a:rPr>
              <a:t>phí</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và</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doanh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thu</a:t>
            </a:r>
            <a:r>
              <a:rPr lang="en-US" sz="2400" i="1" dirty="0" smtClean="0">
                <a:solidFill>
                  <a:schemeClr val="tx1"/>
                </a:solidFill>
                <a:latin typeface="Times New Roman" pitchFamily="18" charset="0"/>
                <a:cs typeface="Times New Roman" pitchFamily="18" charset="0"/>
              </a:rPr>
              <a:t> sang </a:t>
            </a: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911 </a:t>
            </a:r>
            <a:r>
              <a:rPr lang="en-US" sz="2400" i="1" dirty="0" err="1" smtClean="0">
                <a:solidFill>
                  <a:schemeClr val="tx1"/>
                </a:solidFill>
                <a:latin typeface="Times New Roman" pitchFamily="18" charset="0"/>
                <a:cs typeface="Times New Roman" pitchFamily="18" charset="0"/>
              </a:rPr>
              <a:t>và</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xác</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định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thặng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dư</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thâm</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hụt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hoạt</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động</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hành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chính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sự</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nghiệp</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để</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phản</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ánh</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vào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421</a:t>
            </a:r>
            <a:endParaRPr lang="en-US" sz="2400" i="1" dirty="0">
              <a:solidFill>
                <a:schemeClr val="tx1"/>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923131" y="2638425"/>
            <a:ext cx="8534400" cy="4537502"/>
          </a:xfrm>
          <a:prstGeom prst="rect">
            <a:avLst/>
          </a:prstGeom>
          <a:noFill/>
          <a:ln w="9525">
            <a:noFill/>
            <a:miter lim="800000"/>
            <a:headEnd/>
            <a:tailEnd/>
          </a:ln>
        </p:spPr>
      </p:pic>
    </p:spTree>
    <p:extLst>
      <p:ext uri="{BB962C8B-B14F-4D97-AF65-F5344CB8AC3E}">
        <p14:creationId xmlns="" xmlns:p14="http://schemas.microsoft.com/office/powerpoint/2010/main" val="4665959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123825"/>
            <a:ext cx="9063037" cy="584200"/>
          </a:xfrm>
        </p:spPr>
        <p:txBody>
          <a:bodyPr/>
          <a:lstStyle/>
          <a:p>
            <a:r>
              <a:rPr lang="en-US" smtClean="0">
                <a:latin typeface="Times New Roman" panose="02020603050405020304" pitchFamily="18" charset="0"/>
                <a:cs typeface="Times New Roman" panose="02020603050405020304" pitchFamily="18" charset="0"/>
              </a:rPr>
              <a:t>3. CHỨNG </a:t>
            </a:r>
            <a:r>
              <a:rPr lang="en-US" dirty="0" err="1" smtClean="0">
                <a:latin typeface="Times New Roman" panose="02020603050405020304" pitchFamily="18" charset="0"/>
                <a:cs typeface="Times New Roman" panose="02020603050405020304" pitchFamily="18" charset="0"/>
              </a:rPr>
              <a:t>TỪ</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BÁO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CÁO</a:t>
            </a:r>
            <a:endParaRPr lang="en-US" dirty="0"/>
          </a:p>
        </p:txBody>
      </p:sp>
      <p:pic>
        <p:nvPicPr>
          <p:cNvPr id="24578" name="Picture 2" descr="D:\1. Mimosa\0. Tai lieu du an Mimosa 2017\0. Tài liệu PBIs Mimosa 2017\TL R11\MAU\image_C2-02B.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674101" y="733425"/>
            <a:ext cx="4726030" cy="633245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536175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123825"/>
            <a:ext cx="9063037" cy="584200"/>
          </a:xfrm>
        </p:spPr>
        <p:txBody>
          <a:bodyPr/>
          <a:lstStyle/>
          <a:p>
            <a:r>
              <a:rPr lang="en-US" smtClean="0">
                <a:latin typeface="Times New Roman" panose="02020603050405020304" pitchFamily="18" charset="0"/>
                <a:cs typeface="Times New Roman" panose="02020603050405020304" pitchFamily="18" charset="0"/>
              </a:rPr>
              <a:t>3. CHỨNG </a:t>
            </a:r>
            <a:r>
              <a:rPr lang="en-US" dirty="0" err="1" smtClean="0">
                <a:latin typeface="Times New Roman" panose="02020603050405020304" pitchFamily="18" charset="0"/>
                <a:cs typeface="Times New Roman" panose="02020603050405020304" pitchFamily="18" charset="0"/>
              </a:rPr>
              <a:t>TỪ</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BÁO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CÁO</a:t>
            </a:r>
            <a:endParaRPr lang="en-US" dirty="0"/>
          </a:p>
        </p:txBody>
      </p:sp>
      <p:pic>
        <p:nvPicPr>
          <p:cNvPr id="24579" name="Picture 3" descr="D:\1. Mimosa\0. Tai lieu du an Mimosa 2017\0. Tài liệu PBIs Mimosa 2017\TL R11\MAU\image_C2-03.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182395" y="809625"/>
            <a:ext cx="4656136" cy="6343265"/>
          </a:xfrm>
          <a:prstGeom prst="rect">
            <a:avLst/>
          </a:prstGeom>
          <a:noFill/>
          <a:ln>
            <a:solidFill>
              <a:schemeClr val="bg1">
                <a:lumMod val="65000"/>
              </a:schemeClr>
            </a:solidFill>
          </a:ln>
          <a:extLst>
            <a:ext uri="{909E8E84-426E-40DD-AFC4-6F175D3DCCD1}">
              <a14:hiddenFill xmlns="" xmlns:a14="http://schemas.microsoft.com/office/drawing/2010/main">
                <a:solidFill>
                  <a:srgbClr val="FFFFFF"/>
                </a:solidFill>
              </a14:hiddenFill>
            </a:ext>
          </a:extLst>
        </p:spPr>
      </p:pic>
      <p:pic>
        <p:nvPicPr>
          <p:cNvPr id="3" name="Picture 2"/>
          <p:cNvPicPr>
            <a:picLocks noChangeAspect="1" noChangeArrowheads="1"/>
          </p:cNvPicPr>
          <p:nvPr/>
        </p:nvPicPr>
        <p:blipFill>
          <a:blip r:embed="rId3" cstate="print"/>
          <a:srcRect/>
          <a:stretch>
            <a:fillRect/>
          </a:stretch>
        </p:blipFill>
        <p:spPr bwMode="auto">
          <a:xfrm>
            <a:off x="152400" y="962025"/>
            <a:ext cx="4885531" cy="6035666"/>
          </a:xfrm>
          <a:prstGeom prst="rect">
            <a:avLst/>
          </a:prstGeom>
          <a:noFill/>
          <a:ln w="9525">
            <a:solidFill>
              <a:schemeClr val="bg1">
                <a:lumMod val="65000"/>
              </a:schemeClr>
            </a:solidFill>
            <a:miter lim="800000"/>
            <a:headEnd/>
            <a:tailEnd/>
          </a:ln>
          <a:effectLst/>
        </p:spPr>
      </p:pic>
    </p:spTree>
    <p:extLst>
      <p:ext uri="{BB962C8B-B14F-4D97-AF65-F5344CB8AC3E}">
        <p14:creationId xmlns="" xmlns:p14="http://schemas.microsoft.com/office/powerpoint/2010/main" val="39536175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3238" y="733425"/>
            <a:ext cx="9411493" cy="6172200"/>
          </a:xfrm>
        </p:spPr>
        <p:txBody>
          <a:bodyPr/>
          <a:lstStyle/>
          <a:p>
            <a:pPr marL="0" indent="0" algn="ctr">
              <a:buNone/>
            </a:pPr>
            <a:r>
              <a:rPr lang="en-US" b="1" dirty="0" err="1" smtClean="0"/>
              <a:t>Báo</a:t>
            </a:r>
            <a:r>
              <a:rPr lang="en-US" b="1" dirty="0" smtClean="0"/>
              <a:t> </a:t>
            </a:r>
            <a:r>
              <a:rPr lang="en-US" b="1" dirty="0" err="1" smtClean="0"/>
              <a:t>cáo</a:t>
            </a:r>
            <a:endParaRPr lang="en-US" b="1" dirty="0" smtClean="0"/>
          </a:p>
          <a:p>
            <a:pPr marL="400050" lvl="1" indent="0">
              <a:buNone/>
            </a:pPr>
            <a:endParaRPr lang="en-US" dirty="0" smtClean="0"/>
          </a:p>
        </p:txBody>
      </p:sp>
      <p:sp>
        <p:nvSpPr>
          <p:cNvPr id="7" name="Title 1"/>
          <p:cNvSpPr>
            <a:spLocks noGrp="1"/>
          </p:cNvSpPr>
          <p:nvPr>
            <p:ph type="title"/>
          </p:nvPr>
        </p:nvSpPr>
        <p:spPr>
          <a:xfrm>
            <a:off x="465931" y="123825"/>
            <a:ext cx="9063037" cy="584200"/>
          </a:xfrm>
        </p:spPr>
        <p:txBody>
          <a:bodyPr/>
          <a:lstStyle/>
          <a:p>
            <a:r>
              <a:rPr lang="en-US" smtClean="0">
                <a:latin typeface="Times New Roman" panose="02020603050405020304" pitchFamily="18" charset="0"/>
                <a:cs typeface="Times New Roman" panose="02020603050405020304" pitchFamily="18" charset="0"/>
              </a:rPr>
              <a:t>3. CHỨNG </a:t>
            </a:r>
            <a:r>
              <a:rPr lang="en-US" dirty="0" err="1" smtClean="0">
                <a:latin typeface="Times New Roman" panose="02020603050405020304" pitchFamily="18" charset="0"/>
                <a:cs typeface="Times New Roman" panose="02020603050405020304" pitchFamily="18" charset="0"/>
              </a:rPr>
              <a:t>TỪ</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BÁO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CÁO</a:t>
            </a:r>
            <a:endParaRPr lang="en-US" dirty="0"/>
          </a:p>
        </p:txBody>
      </p:sp>
      <p:pic>
        <p:nvPicPr>
          <p:cNvPr id="2560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37331" y="809625"/>
            <a:ext cx="9761537" cy="6403975"/>
          </a:xfrm>
          <a:prstGeom prst="rect">
            <a:avLst/>
          </a:prstGeom>
          <a:noFill/>
          <a:ln>
            <a:solidFill>
              <a:schemeClr val="bg1">
                <a:lumMod val="65000"/>
              </a:schemeClr>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536175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3037" cy="584200"/>
          </a:xfrm>
        </p:spPr>
        <p:txBody>
          <a:bodyPr/>
          <a:lstStyle/>
          <a:p>
            <a:r>
              <a:rPr lang="en-US" smtClean="0">
                <a:latin typeface="Times New Roman" panose="02020603050405020304" pitchFamily="18" charset="0"/>
                <a:cs typeface="Times New Roman" panose="02020603050405020304" pitchFamily="18" charset="0"/>
              </a:rPr>
              <a:t>3. CHỨNG </a:t>
            </a:r>
            <a:r>
              <a:rPr lang="en-US" dirty="0">
                <a:latin typeface="Times New Roman" panose="02020603050405020304" pitchFamily="18" charset="0"/>
                <a:cs typeface="Times New Roman" panose="02020603050405020304" pitchFamily="18" charset="0"/>
              </a:rPr>
              <a:t>TỪ, BÁO CÁO</a:t>
            </a:r>
            <a:endParaRPr lang="en-US" dirty="0"/>
          </a:p>
        </p:txBody>
      </p:sp>
      <p:pic>
        <p:nvPicPr>
          <p:cNvPr id="26626"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237331" y="809625"/>
            <a:ext cx="9601200" cy="6531798"/>
          </a:xfrm>
          <a:prstGeom prst="rect">
            <a:avLst/>
          </a:prstGeom>
          <a:noFill/>
          <a:ln>
            <a:solidFill>
              <a:schemeClr val="bg1">
                <a:lumMod val="65000"/>
              </a:schemeClr>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657140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cstate="print"/>
          <a:srcRect/>
          <a:stretch>
            <a:fillRect/>
          </a:stretch>
        </p:blipFill>
        <p:spPr bwMode="auto">
          <a:xfrm>
            <a:off x="237331" y="962025"/>
            <a:ext cx="4533900" cy="5819775"/>
          </a:xfrm>
          <a:prstGeom prst="rect">
            <a:avLst/>
          </a:prstGeom>
          <a:noFill/>
          <a:ln w="9525">
            <a:solidFill>
              <a:schemeClr val="bg1">
                <a:lumMod val="65000"/>
              </a:schemeClr>
            </a:solidFill>
            <a:miter lim="800000"/>
            <a:headEnd/>
            <a:tailEnd/>
          </a:ln>
          <a:effectLst/>
        </p:spPr>
      </p:pic>
      <p:sp>
        <p:nvSpPr>
          <p:cNvPr id="3" name="Title 1"/>
          <p:cNvSpPr txBox="1">
            <a:spLocks/>
          </p:cNvSpPr>
          <p:nvPr/>
        </p:nvSpPr>
        <p:spPr>
          <a:xfrm>
            <a:off x="503238" y="301625"/>
            <a:ext cx="9063037" cy="584200"/>
          </a:xfrm>
          <a:prstGeom prst="rect">
            <a:avLst/>
          </a:prstGeom>
        </p:spPr>
        <p:txBody>
          <a:bodyPr/>
          <a:lstStyle/>
          <a:p>
            <a:pPr marL="0" marR="0" lvl="0" indent="0" algn="ctr" defTabSz="457200"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3200" b="1" i="0" u="none" strike="noStrike" kern="0" cap="none" spc="0" normalizeH="0" baseline="0" noProof="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t>3. CHỨNG </a:t>
            </a:r>
            <a:r>
              <a:rPr kumimoji="0" lang="en-US" sz="3200" b="1" i="0" u="none" strike="noStrike" kern="0" cap="none" spc="0" normalizeH="0" baseline="0" noProof="0" dirty="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t>TỪ, BÁO CÁO</a:t>
            </a:r>
            <a:endParaRPr kumimoji="0" lang="en-US" sz="3200" b="1" i="0" u="none" strike="noStrike" kern="0" cap="none" spc="0" normalizeH="0" baseline="0" noProof="0" dirty="0">
              <a:ln>
                <a:noFill/>
              </a:ln>
              <a:solidFill>
                <a:srgbClr val="0070C0"/>
              </a:solidFill>
              <a:effectLst/>
              <a:uLnTx/>
              <a:uFillTx/>
              <a:latin typeface="Segoe UI" pitchFamily="34" charset="0"/>
              <a:ea typeface="Segoe UI" pitchFamily="34" charset="0"/>
              <a:cs typeface="Segoe UI" pitchFamily="34" charset="0"/>
            </a:endParaRPr>
          </a:p>
        </p:txBody>
      </p:sp>
      <p:pic>
        <p:nvPicPr>
          <p:cNvPr id="25603" name="Picture 3"/>
          <p:cNvPicPr>
            <a:picLocks noChangeAspect="1" noChangeArrowheads="1"/>
          </p:cNvPicPr>
          <p:nvPr/>
        </p:nvPicPr>
        <p:blipFill>
          <a:blip r:embed="rId4" cstate="print"/>
          <a:srcRect/>
          <a:stretch>
            <a:fillRect/>
          </a:stretch>
        </p:blipFill>
        <p:spPr bwMode="auto">
          <a:xfrm>
            <a:off x="5037931" y="1000125"/>
            <a:ext cx="4914900" cy="5753100"/>
          </a:xfrm>
          <a:prstGeom prst="rect">
            <a:avLst/>
          </a:prstGeom>
          <a:noFill/>
          <a:ln w="9525">
            <a:solidFill>
              <a:schemeClr val="bg1">
                <a:lumMod val="65000"/>
              </a:schemeClr>
            </a:solidFill>
            <a:miter lim="800000"/>
            <a:headEnd/>
            <a:tailEnd/>
          </a:ln>
          <a:effectLst/>
        </p:spPr>
      </p:pic>
    </p:spTree>
    <p:extLst>
      <p:ext uri="{BB962C8B-B14F-4D97-AF65-F5344CB8AC3E}">
        <p14:creationId xmlns="" xmlns:p14="http://schemas.microsoft.com/office/powerpoint/2010/main" val="2842797168"/>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03238" y="301625"/>
            <a:ext cx="9063037" cy="584200"/>
          </a:xfrm>
          <a:prstGeom prst="rect">
            <a:avLst/>
          </a:prstGeom>
        </p:spPr>
        <p:txBody>
          <a:bodyPr/>
          <a:lstStyle/>
          <a:p>
            <a:pPr marL="0" marR="0" lvl="0" indent="0" algn="ctr" defTabSz="457200"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en-US" sz="3200" b="1" i="0" u="none" strike="noStrike" kern="0" cap="none" spc="0" normalizeH="0" baseline="0" noProof="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t>3. CHỨNG </a:t>
            </a:r>
            <a:r>
              <a:rPr kumimoji="0" lang="en-US" sz="3200" b="1" i="0" u="none" strike="noStrike" kern="0" cap="none" spc="0" normalizeH="0" baseline="0" noProof="0" dirty="0" smtClean="0">
                <a:ln>
                  <a:noFill/>
                </a:ln>
                <a:solidFill>
                  <a:srgbClr val="0070C0"/>
                </a:solidFill>
                <a:effectLst/>
                <a:uLnTx/>
                <a:uFillTx/>
                <a:latin typeface="Times New Roman" panose="02020603050405020304" pitchFamily="18" charset="0"/>
                <a:ea typeface="Segoe UI" pitchFamily="34" charset="0"/>
                <a:cs typeface="Times New Roman" panose="02020603050405020304" pitchFamily="18" charset="0"/>
              </a:rPr>
              <a:t>TỪ, BÁO CÁO</a:t>
            </a:r>
            <a:endParaRPr kumimoji="0" lang="en-US" sz="3200" b="1" i="0" u="none" strike="noStrike" kern="0" cap="none" spc="0" normalizeH="0" baseline="0" noProof="0" dirty="0">
              <a:ln>
                <a:noFill/>
              </a:ln>
              <a:solidFill>
                <a:srgbClr val="0070C0"/>
              </a:solidFill>
              <a:effectLst/>
              <a:uLnTx/>
              <a:uFillTx/>
              <a:latin typeface="Segoe UI" pitchFamily="34" charset="0"/>
              <a:ea typeface="Segoe UI" pitchFamily="34" charset="0"/>
              <a:cs typeface="Segoe UI" pitchFamily="34" charset="0"/>
            </a:endParaRPr>
          </a:p>
        </p:txBody>
      </p:sp>
      <p:pic>
        <p:nvPicPr>
          <p:cNvPr id="26626" name="Picture 2"/>
          <p:cNvPicPr>
            <a:picLocks noChangeAspect="1" noChangeArrowheads="1"/>
          </p:cNvPicPr>
          <p:nvPr/>
        </p:nvPicPr>
        <p:blipFill>
          <a:blip r:embed="rId3" cstate="print"/>
          <a:srcRect/>
          <a:stretch>
            <a:fillRect/>
          </a:stretch>
        </p:blipFill>
        <p:spPr bwMode="auto">
          <a:xfrm>
            <a:off x="342900" y="1133475"/>
            <a:ext cx="9390063" cy="5295900"/>
          </a:xfrm>
          <a:prstGeom prst="rect">
            <a:avLst/>
          </a:prstGeom>
          <a:noFill/>
          <a:ln w="9525">
            <a:solidFill>
              <a:schemeClr val="bg1">
                <a:lumMod val="65000"/>
              </a:schemeClr>
            </a:solidFill>
            <a:miter lim="800000"/>
            <a:headEnd/>
            <a:tailEnd/>
          </a:ln>
          <a:effectLst/>
        </p:spPr>
      </p:pic>
    </p:spTree>
    <p:extLst>
      <p:ext uri="{BB962C8B-B14F-4D97-AF65-F5344CB8AC3E}">
        <p14:creationId xmlns="" xmlns:p14="http://schemas.microsoft.com/office/powerpoint/2010/main" val="284279716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61131" y="628650"/>
            <a:ext cx="9753600" cy="6305550"/>
          </a:xfrm>
          <a:prstGeom prst="rect">
            <a:avLst/>
          </a:prstGeom>
        </p:spPr>
      </p:pic>
    </p:spTree>
    <p:extLst>
      <p:ext uri="{BB962C8B-B14F-4D97-AF65-F5344CB8AC3E}">
        <p14:creationId xmlns="" xmlns:p14="http://schemas.microsoft.com/office/powerpoint/2010/main" val="284279716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TÀI KHOẢN SỬ DỤNG</a:t>
            </a:r>
            <a:endParaRPr lang="en-US" dirty="0">
              <a:latin typeface="Times New Roman" pitchFamily="18" charset="0"/>
              <a:cs typeface="Times New Roman" pitchFamily="18" charset="0"/>
            </a:endParaRPr>
          </a:p>
        </p:txBody>
      </p:sp>
      <p:sp>
        <p:nvSpPr>
          <p:cNvPr id="4" name="TextBox 3"/>
          <p:cNvSpPr txBox="1"/>
          <p:nvPr/>
        </p:nvSpPr>
        <p:spPr>
          <a:xfrm>
            <a:off x="694531" y="1571625"/>
            <a:ext cx="8839200" cy="4524315"/>
          </a:xfrm>
          <a:prstGeom prst="rect">
            <a:avLst/>
          </a:prstGeom>
          <a:noFill/>
        </p:spPr>
        <p:txBody>
          <a:bodyPr wrap="square" rtlCol="0">
            <a:spAutoFit/>
          </a:bodyPr>
          <a:lstStyle/>
          <a:p>
            <a:pPr marL="514350" indent="-514350" algn="just">
              <a:buFont typeface="+mj-lt"/>
              <a:buAutoNum type="arabicPeriod"/>
            </a:pPr>
            <a:r>
              <a:rPr lang="en-US" sz="2400" b="1" dirty="0" err="1" smtClean="0">
                <a:solidFill>
                  <a:schemeClr val="tx1"/>
                </a:solidFill>
                <a:latin typeface="Times New Roman" pitchFamily="18" charset="0"/>
                <a:cs typeface="Times New Roman" pitchFamily="18" charset="0"/>
              </a:rPr>
              <a:t>Tài</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khoản</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trong</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bảng</a:t>
            </a:r>
            <a:r>
              <a:rPr lang="en-US" sz="2400" b="1" dirty="0" smtClean="0">
                <a:solidFill>
                  <a:schemeClr val="tx1"/>
                </a:solidFill>
                <a:latin typeface="Times New Roman" pitchFamily="18" charset="0"/>
                <a:cs typeface="Times New Roman" pitchFamily="18" charset="0"/>
              </a:rPr>
              <a:t>:</a:t>
            </a:r>
          </a:p>
          <a:p>
            <a:pPr marL="1257300" lvl="1" indent="-514350" algn="just">
              <a:buFont typeface="+mj-lt"/>
              <a:buAutoNum type="arabicPeriod"/>
            </a:pPr>
            <a:r>
              <a:rPr lang="en-US" sz="2400" dirty="0" err="1" smtClean="0">
                <a:solidFill>
                  <a:schemeClr val="tx1"/>
                </a:solidFill>
                <a:latin typeface="Times New Roman" pitchFamily="18" charset="0"/>
                <a:cs typeface="Times New Roman" pitchFamily="18" charset="0"/>
              </a:rPr>
              <a:t>Tài</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khoản</a:t>
            </a:r>
            <a:r>
              <a:rPr lang="en-US" sz="2400" dirty="0" smtClean="0">
                <a:solidFill>
                  <a:schemeClr val="tx1"/>
                </a:solidFill>
                <a:latin typeface="Times New Roman" pitchFamily="18" charset="0"/>
                <a:cs typeface="Times New Roman" pitchFamily="18" charset="0"/>
              </a:rPr>
              <a:t> 337 – </a:t>
            </a:r>
            <a:r>
              <a:rPr lang="en-US" sz="2400" dirty="0" err="1" smtClean="0">
                <a:solidFill>
                  <a:schemeClr val="tx1"/>
                </a:solidFill>
                <a:latin typeface="Times New Roman" pitchFamily="18" charset="0"/>
                <a:cs typeface="Times New Roman" pitchFamily="18" charset="0"/>
              </a:rPr>
              <a:t>Tạm</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thu</a:t>
            </a:r>
            <a:endParaRPr lang="en-US" sz="2400" dirty="0" smtClean="0">
              <a:solidFill>
                <a:schemeClr val="tx1"/>
              </a:solidFill>
              <a:latin typeface="Times New Roman" pitchFamily="18" charset="0"/>
              <a:cs typeface="Times New Roman" pitchFamily="18" charset="0"/>
            </a:endParaRPr>
          </a:p>
          <a:p>
            <a:pPr marL="1257300" lvl="1" indent="-514350" algn="just">
              <a:buFont typeface="+mj-lt"/>
              <a:buAutoNum type="arabicPeriod"/>
            </a:pPr>
            <a:r>
              <a:rPr lang="en-US" sz="2400" dirty="0" err="1" smtClean="0">
                <a:solidFill>
                  <a:schemeClr val="tx1"/>
                </a:solidFill>
                <a:latin typeface="Times New Roman" pitchFamily="18" charset="0"/>
                <a:cs typeface="Times New Roman" pitchFamily="18" charset="0"/>
              </a:rPr>
              <a:t>Tài</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khoản</a:t>
            </a:r>
            <a:r>
              <a:rPr lang="en-US" sz="2400" dirty="0" smtClean="0">
                <a:solidFill>
                  <a:schemeClr val="tx1"/>
                </a:solidFill>
                <a:latin typeface="Times New Roman" pitchFamily="18" charset="0"/>
                <a:cs typeface="Times New Roman" pitchFamily="18" charset="0"/>
              </a:rPr>
              <a:t> 511,512 – </a:t>
            </a:r>
            <a:r>
              <a:rPr lang="en-US" sz="2400" dirty="0" err="1" smtClean="0">
                <a:solidFill>
                  <a:schemeClr val="tx1"/>
                </a:solidFill>
                <a:latin typeface="Times New Roman" pitchFamily="18" charset="0"/>
                <a:cs typeface="Times New Roman" pitchFamily="18" charset="0"/>
              </a:rPr>
              <a:t>Doanh</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thu</a:t>
            </a:r>
            <a:endParaRPr lang="en-US" sz="2400" dirty="0" smtClean="0">
              <a:solidFill>
                <a:schemeClr val="tx1"/>
              </a:solidFill>
              <a:latin typeface="Times New Roman" pitchFamily="18" charset="0"/>
              <a:cs typeface="Times New Roman" pitchFamily="18" charset="0"/>
            </a:endParaRPr>
          </a:p>
          <a:p>
            <a:pPr marL="1257300" lvl="1" indent="-514350" algn="just">
              <a:buFont typeface="+mj-lt"/>
              <a:buAutoNum type="arabicPeriod"/>
            </a:pPr>
            <a:r>
              <a:rPr lang="en-US" sz="2400" dirty="0" err="1" smtClean="0">
                <a:solidFill>
                  <a:schemeClr val="tx1"/>
                </a:solidFill>
                <a:latin typeface="Times New Roman" pitchFamily="18" charset="0"/>
                <a:cs typeface="Times New Roman" pitchFamily="18" charset="0"/>
              </a:rPr>
              <a:t>Tài</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khoản</a:t>
            </a:r>
            <a:r>
              <a:rPr lang="en-US" sz="2400" dirty="0" smtClean="0">
                <a:solidFill>
                  <a:schemeClr val="tx1"/>
                </a:solidFill>
                <a:latin typeface="Times New Roman" pitchFamily="18" charset="0"/>
                <a:cs typeface="Times New Roman" pitchFamily="18" charset="0"/>
              </a:rPr>
              <a:t> 366 – </a:t>
            </a:r>
            <a:r>
              <a:rPr lang="en-US" sz="2400" dirty="0" err="1" smtClean="0">
                <a:solidFill>
                  <a:schemeClr val="tx1"/>
                </a:solidFill>
                <a:latin typeface="Times New Roman" pitchFamily="18" charset="0"/>
                <a:cs typeface="Times New Roman" pitchFamily="18" charset="0"/>
              </a:rPr>
              <a:t>Các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khoản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nhận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trước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chưa</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ghi</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thu</a:t>
            </a:r>
            <a:r>
              <a:rPr lang="en-US" sz="2400"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thay</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thế</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cho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tài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khoản</a:t>
            </a:r>
            <a:r>
              <a:rPr lang="en-US" sz="2400" i="1" dirty="0" smtClean="0">
                <a:solidFill>
                  <a:schemeClr val="tx1"/>
                </a:solidFill>
                <a:latin typeface="Times New Roman" pitchFamily="18" charset="0"/>
                <a:cs typeface="Times New Roman" pitchFamily="18" charset="0"/>
              </a:rPr>
              <a:t> 466, </a:t>
            </a:r>
            <a:r>
              <a:rPr lang="en-US" sz="2400" i="1" dirty="0" err="1" smtClean="0">
                <a:solidFill>
                  <a:schemeClr val="tx1"/>
                </a:solidFill>
                <a:latin typeface="Times New Roman" pitchFamily="18" charset="0"/>
                <a:cs typeface="Times New Roman" pitchFamily="18" charset="0"/>
              </a:rPr>
              <a:t>và</a:t>
            </a:r>
            <a:r>
              <a:rPr lang="en-US" sz="2400" i="1" dirty="0" smtClean="0">
                <a:solidFill>
                  <a:schemeClr val="tx1"/>
                </a:solidFill>
                <a:latin typeface="Times New Roman" pitchFamily="18" charset="0"/>
                <a:cs typeface="Times New Roman" pitchFamily="18" charset="0"/>
              </a:rPr>
              <a:t> 337 </a:t>
            </a:r>
            <a:r>
              <a:rPr lang="en-US" sz="2400" i="1" dirty="0" err="1" smtClean="0">
                <a:solidFill>
                  <a:schemeClr val="tx1"/>
                </a:solidFill>
                <a:latin typeface="Times New Roman" pitchFamily="18" charset="0"/>
                <a:cs typeface="Times New Roman" pitchFamily="18" charset="0"/>
              </a:rPr>
              <a:t>theo</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chế</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độ</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cũ</a:t>
            </a:r>
            <a:r>
              <a:rPr lang="en-US" sz="2400" dirty="0" smtClean="0">
                <a:solidFill>
                  <a:schemeClr val="tx1"/>
                </a:solidFill>
                <a:latin typeface="Times New Roman" pitchFamily="18" charset="0"/>
                <a:cs typeface="Times New Roman" pitchFamily="18" charset="0"/>
              </a:rPr>
              <a:t>)</a:t>
            </a:r>
          </a:p>
          <a:p>
            <a:pPr marL="1257300" lvl="1" indent="-514350" algn="just">
              <a:buFont typeface="+mj-lt"/>
              <a:buAutoNum type="arabicPeriod"/>
            </a:pPr>
            <a:r>
              <a:rPr lang="en-US" sz="2400" dirty="0" err="1" smtClean="0">
                <a:solidFill>
                  <a:schemeClr val="tx1"/>
                </a:solidFill>
                <a:latin typeface="Times New Roman" pitchFamily="18" charset="0"/>
                <a:cs typeface="Times New Roman" pitchFamily="18" charset="0"/>
              </a:rPr>
              <a:t>Tài</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khoản</a:t>
            </a:r>
            <a:r>
              <a:rPr lang="en-US" sz="2400" dirty="0" smtClean="0">
                <a:solidFill>
                  <a:schemeClr val="tx1"/>
                </a:solidFill>
                <a:latin typeface="Times New Roman" pitchFamily="18" charset="0"/>
                <a:cs typeface="Times New Roman" pitchFamily="18" charset="0"/>
              </a:rPr>
              <a:t> 137 – </a:t>
            </a:r>
            <a:r>
              <a:rPr lang="en-US" sz="2400" dirty="0" err="1" smtClean="0">
                <a:solidFill>
                  <a:schemeClr val="tx1"/>
                </a:solidFill>
                <a:latin typeface="Times New Roman" pitchFamily="18" charset="0"/>
                <a:cs typeface="Times New Roman" pitchFamily="18" charset="0"/>
              </a:rPr>
              <a:t>Tạm</a:t>
            </a:r>
            <a:r>
              <a:rPr lang="en-US" sz="2400" dirty="0" smtClean="0">
                <a:solidFill>
                  <a:schemeClr val="tx1"/>
                </a:solidFill>
                <a:latin typeface="Times New Roman" pitchFamily="18" charset="0"/>
                <a:cs typeface="Times New Roman" pitchFamily="18" charset="0"/>
              </a:rPr>
              <a:t> chi</a:t>
            </a:r>
          </a:p>
          <a:p>
            <a:pPr algn="just"/>
            <a:r>
              <a:rPr lang="en-US" sz="2400" dirty="0" smtClean="0">
                <a:solidFill>
                  <a:schemeClr val="tx1"/>
                </a:solidFill>
                <a:latin typeface="Times New Roman" pitchFamily="18" charset="0"/>
                <a:cs typeface="Times New Roman" pitchFamily="18" charset="0"/>
              </a:rPr>
              <a:t>2.	</a:t>
            </a:r>
            <a:r>
              <a:rPr lang="en-US" sz="2400" b="1" dirty="0" err="1" smtClean="0">
                <a:solidFill>
                  <a:schemeClr val="tx1"/>
                </a:solidFill>
                <a:latin typeface="Times New Roman" pitchFamily="18" charset="0"/>
                <a:cs typeface="Times New Roman" pitchFamily="18" charset="0"/>
              </a:rPr>
              <a:t>Tài</a:t>
            </a:r>
            <a:r>
              <a:rPr lang="en-US" sz="2400" b="1" dirty="0" smtClean="0">
                <a:solidFill>
                  <a:schemeClr val="tx1"/>
                </a:solidFill>
                <a:latin typeface="Times New Roman" pitchFamily="18" charset="0"/>
                <a:cs typeface="Times New Roman" pitchFamily="18" charset="0"/>
              </a:rPr>
              <a:t> </a:t>
            </a:r>
            <a:r>
              <a:rPr lang="en-US" sz="2400" b="1" err="1" smtClean="0">
                <a:solidFill>
                  <a:schemeClr val="tx1"/>
                </a:solidFill>
                <a:latin typeface="Times New Roman" pitchFamily="18" charset="0"/>
                <a:cs typeface="Times New Roman" pitchFamily="18" charset="0"/>
              </a:rPr>
              <a:t>khoản</a:t>
            </a:r>
            <a:r>
              <a:rPr lang="en-US" sz="2400" b="1" smtClean="0">
                <a:solidFill>
                  <a:schemeClr val="tx1"/>
                </a:solidFill>
                <a:latin typeface="Times New Roman" pitchFamily="18" charset="0"/>
                <a:cs typeface="Times New Roman" pitchFamily="18" charset="0"/>
              </a:rPr>
              <a:t> ngoài </a:t>
            </a:r>
            <a:r>
              <a:rPr lang="en-US" sz="2400" b="1" dirty="0" err="1" smtClean="0">
                <a:solidFill>
                  <a:schemeClr val="tx1"/>
                </a:solidFill>
                <a:latin typeface="Times New Roman" pitchFamily="18" charset="0"/>
                <a:cs typeface="Times New Roman" pitchFamily="18" charset="0"/>
              </a:rPr>
              <a:t>bảng</a:t>
            </a:r>
            <a:r>
              <a:rPr lang="en-US" sz="2400" b="1" dirty="0" smtClean="0">
                <a:solidFill>
                  <a:schemeClr val="tx1"/>
                </a:solidFill>
                <a:latin typeface="Times New Roman" pitchFamily="18" charset="0"/>
                <a:cs typeface="Times New Roman" pitchFamily="18" charset="0"/>
              </a:rPr>
              <a:t>: </a:t>
            </a:r>
          </a:p>
          <a:p>
            <a:pPr marL="1257300" lvl="1" indent="-514350" algn="just">
              <a:buFont typeface="+mj-lt"/>
              <a:buAutoNum type="arabicPeriod"/>
            </a:pPr>
            <a:r>
              <a:rPr lang="en-US" sz="2400" dirty="0" smtClean="0">
                <a:solidFill>
                  <a:schemeClr val="tx1"/>
                </a:solidFill>
                <a:latin typeface="Times New Roman" pitchFamily="18" charset="0"/>
                <a:cs typeface="Times New Roman" pitchFamily="18" charset="0"/>
              </a:rPr>
              <a:t>TK 008: </a:t>
            </a:r>
            <a:r>
              <a:rPr lang="en-US" sz="2400" dirty="0" err="1" smtClean="0">
                <a:solidFill>
                  <a:schemeClr val="tx1"/>
                </a:solidFill>
                <a:latin typeface="Times New Roman" pitchFamily="18" charset="0"/>
                <a:cs typeface="Times New Roman" pitchFamily="18" charset="0"/>
              </a:rPr>
              <a:t>Dự</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toán</a:t>
            </a:r>
            <a:r>
              <a:rPr lang="en-US" sz="2400" dirty="0" smtClean="0">
                <a:solidFill>
                  <a:schemeClr val="tx1"/>
                </a:solidFill>
                <a:latin typeface="Times New Roman" pitchFamily="18" charset="0"/>
                <a:cs typeface="Times New Roman" pitchFamily="18" charset="0"/>
              </a:rPr>
              <a:t> chi </a:t>
            </a:r>
            <a:r>
              <a:rPr lang="en-US" sz="2400" dirty="0" err="1" smtClean="0">
                <a:solidFill>
                  <a:schemeClr val="tx1"/>
                </a:solidFill>
                <a:latin typeface="Times New Roman" pitchFamily="18" charset="0"/>
                <a:cs typeface="Times New Roman" pitchFamily="18" charset="0"/>
              </a:rPr>
              <a:t>hoạt</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động</a:t>
            </a:r>
            <a:endParaRPr lang="en-US" sz="2400" dirty="0" smtClean="0">
              <a:solidFill>
                <a:schemeClr val="tx1"/>
              </a:solidFill>
              <a:latin typeface="Times New Roman" pitchFamily="18" charset="0"/>
              <a:cs typeface="Times New Roman" pitchFamily="18" charset="0"/>
            </a:endParaRPr>
          </a:p>
          <a:p>
            <a:pPr marL="1257300" lvl="1" indent="-514350" algn="just">
              <a:buFont typeface="+mj-lt"/>
              <a:buAutoNum type="arabicPeriod"/>
            </a:pPr>
            <a:r>
              <a:rPr lang="en-US" sz="2400" dirty="0" smtClean="0">
                <a:solidFill>
                  <a:schemeClr val="tx1"/>
                </a:solidFill>
                <a:latin typeface="Times New Roman" pitchFamily="18" charset="0"/>
                <a:cs typeface="Times New Roman" pitchFamily="18" charset="0"/>
              </a:rPr>
              <a:t>TK 009: </a:t>
            </a:r>
            <a:r>
              <a:rPr lang="en-US" sz="2400" dirty="0" err="1" smtClean="0">
                <a:solidFill>
                  <a:schemeClr val="tx1"/>
                </a:solidFill>
                <a:latin typeface="Times New Roman" pitchFamily="18" charset="0"/>
                <a:cs typeface="Times New Roman" pitchFamily="18" charset="0"/>
              </a:rPr>
              <a:t>Dự</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toán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đầu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tư</a:t>
            </a:r>
            <a:r>
              <a:rPr lang="en-US" sz="2400" dirty="0" smtClean="0">
                <a:solidFill>
                  <a:schemeClr val="tx1"/>
                </a:solidFill>
                <a:latin typeface="Times New Roman" pitchFamily="18" charset="0"/>
                <a:cs typeface="Times New Roman" pitchFamily="18" charset="0"/>
              </a:rPr>
              <a:t> XDCB</a:t>
            </a:r>
          </a:p>
          <a:p>
            <a:pPr marL="1257300" lvl="1" indent="-514350" algn="just">
              <a:buFont typeface="+mj-lt"/>
              <a:buAutoNum type="arabicPeriod"/>
            </a:pPr>
            <a:r>
              <a:rPr lang="en-US" sz="2400" dirty="0" smtClean="0">
                <a:solidFill>
                  <a:schemeClr val="tx1"/>
                </a:solidFill>
                <a:latin typeface="Times New Roman" pitchFamily="18" charset="0"/>
                <a:cs typeface="Times New Roman" pitchFamily="18" charset="0"/>
              </a:rPr>
              <a:t>TK 004: </a:t>
            </a:r>
            <a:r>
              <a:rPr lang="en-US" sz="2400" dirty="0" err="1" smtClean="0">
                <a:solidFill>
                  <a:schemeClr val="tx1"/>
                </a:solidFill>
                <a:latin typeface="Times New Roman" pitchFamily="18" charset="0"/>
                <a:cs typeface="Times New Roman" pitchFamily="18" charset="0"/>
              </a:rPr>
              <a:t>Viện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trợ</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tài</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trợ</a:t>
            </a:r>
            <a:r>
              <a:rPr lang="en-US" sz="2400" dirty="0" smtClean="0">
                <a:solidFill>
                  <a:schemeClr val="tx1"/>
                </a:solidFill>
                <a:latin typeface="Times New Roman" pitchFamily="18" charset="0"/>
                <a:cs typeface="Times New Roman" pitchFamily="18" charset="0"/>
              </a:rPr>
              <a:t> (</a:t>
            </a:r>
            <a:r>
              <a:rPr lang="en-US" sz="2400" i="1" dirty="0" smtClean="0">
                <a:solidFill>
                  <a:schemeClr val="tx1"/>
                </a:solidFill>
                <a:latin typeface="Times New Roman" pitchFamily="18" charset="0"/>
                <a:cs typeface="Times New Roman" pitchFamily="18" charset="0"/>
              </a:rPr>
              <a:t>TK </a:t>
            </a:r>
            <a:r>
              <a:rPr lang="en-US" sz="2400" i="1" dirty="0" err="1" smtClean="0">
                <a:solidFill>
                  <a:schemeClr val="tx1"/>
                </a:solidFill>
                <a:latin typeface="Times New Roman" pitchFamily="18" charset="0"/>
                <a:cs typeface="Times New Roman" pitchFamily="18" charset="0"/>
              </a:rPr>
              <a:t>mới</a:t>
            </a:r>
            <a:r>
              <a:rPr lang="en-US" sz="2400" i="1" dirty="0" smtClean="0">
                <a:solidFill>
                  <a:schemeClr val="tx1"/>
                </a:solidFill>
                <a:latin typeface="Times New Roman" pitchFamily="18" charset="0"/>
                <a:cs typeface="Times New Roman" pitchFamily="18" charset="0"/>
              </a:rPr>
              <a:t> </a:t>
            </a:r>
            <a:r>
              <a:rPr lang="en-US" sz="2400" i="1" dirty="0" err="1" smtClean="0">
                <a:solidFill>
                  <a:schemeClr val="tx1"/>
                </a:solidFill>
                <a:latin typeface="Times New Roman" pitchFamily="18" charset="0"/>
                <a:cs typeface="Times New Roman" pitchFamily="18" charset="0"/>
              </a:rPr>
              <a:t>bổ</a:t>
            </a:r>
            <a:r>
              <a:rPr lang="en-US" sz="2400" i="1" dirty="0" smtClean="0">
                <a:solidFill>
                  <a:schemeClr val="tx1"/>
                </a:solidFill>
                <a:latin typeface="Times New Roman" pitchFamily="18" charset="0"/>
                <a:cs typeface="Times New Roman" pitchFamily="18" charset="0"/>
              </a:rPr>
              <a:t> sung</a:t>
            </a:r>
            <a:r>
              <a:rPr lang="en-US" sz="2400" dirty="0" smtClean="0">
                <a:solidFill>
                  <a:schemeClr val="tx1"/>
                </a:solidFill>
                <a:latin typeface="Times New Roman" pitchFamily="18" charset="0"/>
                <a:cs typeface="Times New Roman" pitchFamily="18" charset="0"/>
              </a:rPr>
              <a:t>)</a:t>
            </a:r>
          </a:p>
          <a:p>
            <a:pPr marL="1257300" lvl="1" indent="-514350" algn="just">
              <a:buFont typeface="+mj-lt"/>
              <a:buAutoNum type="arabicPeriod"/>
            </a:pPr>
            <a:r>
              <a:rPr lang="en-US" sz="2400" dirty="0" smtClean="0">
                <a:solidFill>
                  <a:schemeClr val="tx1"/>
                </a:solidFill>
                <a:latin typeface="Times New Roman" pitchFamily="18" charset="0"/>
                <a:cs typeface="Times New Roman" pitchFamily="18" charset="0"/>
              </a:rPr>
              <a:t>TK006: </a:t>
            </a:r>
            <a:r>
              <a:rPr lang="en-US" sz="2400" dirty="0" err="1" smtClean="0">
                <a:solidFill>
                  <a:schemeClr val="tx1"/>
                </a:solidFill>
                <a:latin typeface="Times New Roman" pitchFamily="18" charset="0"/>
                <a:cs typeface="Times New Roman" pitchFamily="18" charset="0"/>
              </a:rPr>
              <a:t>Dự</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toán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vay</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nợ</a:t>
            </a:r>
            <a:r>
              <a:rPr lang="en-US" sz="2400" dirty="0">
                <a:solidFill>
                  <a:schemeClr val="tx1"/>
                </a:solidFill>
                <a:latin typeface="Times New Roman" pitchFamily="18" charset="0"/>
                <a:cs typeface="Times New Roman" pitchFamily="18" charset="0"/>
              </a:rPr>
              <a:t> (</a:t>
            </a:r>
            <a:r>
              <a:rPr lang="en-US" sz="2400" i="1" dirty="0">
                <a:solidFill>
                  <a:schemeClr val="tx1"/>
                </a:solidFill>
                <a:latin typeface="Times New Roman" pitchFamily="18" charset="0"/>
                <a:cs typeface="Times New Roman" pitchFamily="18" charset="0"/>
              </a:rPr>
              <a:t>TK </a:t>
            </a:r>
            <a:r>
              <a:rPr lang="en-US" sz="2400" i="1" dirty="0" err="1">
                <a:solidFill>
                  <a:schemeClr val="tx1"/>
                </a:solidFill>
                <a:latin typeface="Times New Roman" pitchFamily="18" charset="0"/>
                <a:cs typeface="Times New Roman" pitchFamily="18" charset="0"/>
              </a:rPr>
              <a:t>mới</a:t>
            </a:r>
            <a:r>
              <a:rPr lang="en-US" sz="2400" i="1" dirty="0">
                <a:solidFill>
                  <a:schemeClr val="tx1"/>
                </a:solidFill>
                <a:latin typeface="Times New Roman" pitchFamily="18" charset="0"/>
                <a:cs typeface="Times New Roman" pitchFamily="18" charset="0"/>
              </a:rPr>
              <a:t> </a:t>
            </a:r>
            <a:r>
              <a:rPr lang="en-US" sz="2400" i="1" dirty="0" err="1">
                <a:solidFill>
                  <a:schemeClr val="tx1"/>
                </a:solidFill>
                <a:latin typeface="Times New Roman" pitchFamily="18" charset="0"/>
                <a:cs typeface="Times New Roman" pitchFamily="18" charset="0"/>
              </a:rPr>
              <a:t>bổ</a:t>
            </a:r>
            <a:r>
              <a:rPr lang="en-US" sz="2400" i="1" dirty="0">
                <a:solidFill>
                  <a:schemeClr val="tx1"/>
                </a:solidFill>
                <a:latin typeface="Times New Roman" pitchFamily="18" charset="0"/>
                <a:cs typeface="Times New Roman" pitchFamily="18" charset="0"/>
              </a:rPr>
              <a:t> </a:t>
            </a:r>
            <a:r>
              <a:rPr lang="en-US" sz="2400" i="1" dirty="0" smtClean="0">
                <a:solidFill>
                  <a:schemeClr val="tx1"/>
                </a:solidFill>
                <a:latin typeface="Times New Roman" pitchFamily="18" charset="0"/>
                <a:cs typeface="Times New Roman" pitchFamily="18" charset="0"/>
              </a:rPr>
              <a:t>sung</a:t>
            </a:r>
            <a:r>
              <a:rPr lang="en-US" sz="2400" dirty="0" smtClean="0">
                <a:solidFill>
                  <a:schemeClr val="tx1"/>
                </a:solidFill>
                <a:latin typeface="Times New Roman" pitchFamily="18" charset="0"/>
                <a:cs typeface="Times New Roman" pitchFamily="18" charset="0"/>
              </a:rPr>
              <a:t>)</a:t>
            </a:r>
          </a:p>
          <a:p>
            <a:pPr marL="1257300" lvl="1" indent="-514350" algn="just">
              <a:buFont typeface="+mj-lt"/>
              <a:buAutoNum type="arabicPeriod"/>
            </a:pPr>
            <a:r>
              <a:rPr lang="en-US" sz="2400" dirty="0" smtClean="0">
                <a:solidFill>
                  <a:schemeClr val="tx1"/>
                </a:solidFill>
                <a:latin typeface="Times New Roman" pitchFamily="18" charset="0"/>
                <a:cs typeface="Times New Roman" pitchFamily="18" charset="0"/>
              </a:rPr>
              <a:t>TK 012,013: </a:t>
            </a:r>
            <a:r>
              <a:rPr lang="en-US" sz="2400" dirty="0" err="1" smtClean="0">
                <a:solidFill>
                  <a:schemeClr val="tx1"/>
                </a:solidFill>
                <a:latin typeface="Times New Roman" pitchFamily="18" charset="0"/>
                <a:cs typeface="Times New Roman" pitchFamily="18" charset="0"/>
              </a:rPr>
              <a:t>Lệnh</a:t>
            </a:r>
            <a:r>
              <a:rPr lang="en-US" sz="2400" dirty="0" smtClean="0">
                <a:solidFill>
                  <a:schemeClr val="tx1"/>
                </a:solidFill>
                <a:latin typeface="Times New Roman" pitchFamily="18" charset="0"/>
                <a:cs typeface="Times New Roman" pitchFamily="18" charset="0"/>
              </a:rPr>
              <a:t> chi </a:t>
            </a:r>
            <a:r>
              <a:rPr lang="en-US" sz="2400" dirty="0" err="1">
                <a:solidFill>
                  <a:schemeClr val="tx1"/>
                </a:solidFill>
                <a:latin typeface="Times New Roman" pitchFamily="18" charset="0"/>
                <a:cs typeface="Times New Roman" pitchFamily="18" charset="0"/>
              </a:rPr>
              <a:t>tiền</a:t>
            </a:r>
            <a:r>
              <a:rPr lang="en-US" sz="2400" dirty="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a:t>
            </a:r>
            <a:r>
              <a:rPr lang="en-US" sz="2400" i="1" dirty="0" smtClean="0">
                <a:solidFill>
                  <a:schemeClr val="tx1"/>
                </a:solidFill>
                <a:latin typeface="Times New Roman" pitchFamily="18" charset="0"/>
                <a:cs typeface="Times New Roman" pitchFamily="18" charset="0"/>
              </a:rPr>
              <a:t>TK </a:t>
            </a:r>
            <a:r>
              <a:rPr lang="en-US" sz="2400" i="1" dirty="0" err="1">
                <a:solidFill>
                  <a:schemeClr val="tx1"/>
                </a:solidFill>
                <a:latin typeface="Times New Roman" pitchFamily="18" charset="0"/>
                <a:cs typeface="Times New Roman" pitchFamily="18" charset="0"/>
              </a:rPr>
              <a:t>mới</a:t>
            </a:r>
            <a:r>
              <a:rPr lang="en-US" sz="2400" i="1" dirty="0">
                <a:solidFill>
                  <a:schemeClr val="tx1"/>
                </a:solidFill>
                <a:latin typeface="Times New Roman" pitchFamily="18" charset="0"/>
                <a:cs typeface="Times New Roman" pitchFamily="18" charset="0"/>
              </a:rPr>
              <a:t> </a:t>
            </a:r>
            <a:r>
              <a:rPr lang="en-US" sz="2400" i="1" dirty="0" err="1">
                <a:solidFill>
                  <a:schemeClr val="tx1"/>
                </a:solidFill>
                <a:latin typeface="Times New Roman" pitchFamily="18" charset="0"/>
                <a:cs typeface="Times New Roman" pitchFamily="18" charset="0"/>
              </a:rPr>
              <a:t>bổ</a:t>
            </a:r>
            <a:r>
              <a:rPr lang="en-US" sz="2400" i="1" dirty="0">
                <a:solidFill>
                  <a:schemeClr val="tx1"/>
                </a:solidFill>
                <a:latin typeface="Times New Roman" pitchFamily="18" charset="0"/>
                <a:cs typeface="Times New Roman" pitchFamily="18" charset="0"/>
              </a:rPr>
              <a:t> </a:t>
            </a:r>
            <a:r>
              <a:rPr lang="en-US" sz="2400" i="1" dirty="0" smtClean="0">
                <a:solidFill>
                  <a:schemeClr val="tx1"/>
                </a:solidFill>
                <a:latin typeface="Times New Roman" pitchFamily="18" charset="0"/>
                <a:cs typeface="Times New Roman" pitchFamily="18" charset="0"/>
              </a:rPr>
              <a:t>sung</a:t>
            </a:r>
            <a:r>
              <a:rPr lang="en-US" sz="2400" dirty="0" smtClean="0">
                <a:solidFill>
                  <a:schemeClr val="tx1"/>
                </a:solidFill>
                <a:latin typeface="Times New Roman" pitchFamily="18" charset="0"/>
                <a:cs typeface="Times New Roman" pitchFamily="18" charset="0"/>
              </a:rPr>
              <a:t>)</a:t>
            </a:r>
            <a:endParaRPr lang="en-US" sz="2400"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6485692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352425"/>
            <a:ext cx="9030493" cy="533400"/>
          </a:xfrm>
        </p:spPr>
        <p:txBody>
          <a:bodyPr/>
          <a:lstStyle/>
          <a:p>
            <a:r>
              <a:rPr lang="en-US" dirty="0" smtClean="0">
                <a:latin typeface="Times New Roman" pitchFamily="18" charset="0"/>
                <a:cs typeface="Times New Roman" pitchFamily="18" charset="0"/>
              </a:rPr>
              <a:t>TÀI KHOẢN 337 – TẠM THU</a:t>
            </a:r>
            <a:endParaRPr lang="en-US" dirty="0">
              <a:latin typeface="Times New Roman" pitchFamily="18" charset="0"/>
              <a:cs typeface="Times New Roman" pitchFamily="18" charset="0"/>
            </a:endParaRPr>
          </a:p>
        </p:txBody>
      </p:sp>
      <p:sp>
        <p:nvSpPr>
          <p:cNvPr id="4" name="TextBox 3"/>
          <p:cNvSpPr txBox="1"/>
          <p:nvPr/>
        </p:nvSpPr>
        <p:spPr>
          <a:xfrm>
            <a:off x="846931" y="1190625"/>
            <a:ext cx="8763000" cy="4708981"/>
          </a:xfrm>
          <a:prstGeom prst="rect">
            <a:avLst/>
          </a:prstGeom>
          <a:noFill/>
        </p:spPr>
        <p:txBody>
          <a:bodyPr wrap="square" rtlCol="0">
            <a:spAutoFit/>
          </a:bodyPr>
          <a:lstStyle/>
          <a:p>
            <a:pPr lvl="0" algn="ctr"/>
            <a:r>
              <a:rPr lang="en-US" sz="2000" b="1" dirty="0" err="1" smtClean="0">
                <a:solidFill>
                  <a:schemeClr val="tx1"/>
                </a:solidFill>
                <a:latin typeface="Times New Roman" pitchFamily="18" charset="0"/>
                <a:cs typeface="Times New Roman" pitchFamily="18" charset="0"/>
              </a:rPr>
              <a:t>Tài</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khoản</a:t>
            </a:r>
            <a:r>
              <a:rPr lang="en-US" sz="2000" b="1" dirty="0" smtClean="0">
                <a:solidFill>
                  <a:schemeClr val="tx1"/>
                </a:solidFill>
                <a:latin typeface="Times New Roman" pitchFamily="18" charset="0"/>
                <a:cs typeface="Times New Roman" pitchFamily="18" charset="0"/>
              </a:rPr>
              <a:t> 337-Tạm </a:t>
            </a:r>
            <a:r>
              <a:rPr lang="en-US" sz="2000" b="1" dirty="0" err="1" smtClean="0">
                <a:solidFill>
                  <a:schemeClr val="tx1"/>
                </a:solidFill>
                <a:latin typeface="Times New Roman" pitchFamily="18" charset="0"/>
                <a:cs typeface="Times New Roman" pitchFamily="18" charset="0"/>
              </a:rPr>
              <a:t>thu</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có</a:t>
            </a:r>
            <a:r>
              <a:rPr lang="en-US" sz="2000" b="1" dirty="0" smtClean="0">
                <a:solidFill>
                  <a:schemeClr val="tx1"/>
                </a:solidFill>
                <a:latin typeface="Times New Roman" pitchFamily="18" charset="0"/>
                <a:cs typeface="Times New Roman" pitchFamily="18" charset="0"/>
              </a:rPr>
              <a:t> 5 </a:t>
            </a:r>
            <a:r>
              <a:rPr lang="en-US" sz="2000" b="1" dirty="0" err="1" smtClean="0">
                <a:solidFill>
                  <a:schemeClr val="tx1"/>
                </a:solidFill>
                <a:latin typeface="Times New Roman" pitchFamily="18" charset="0"/>
                <a:cs typeface="Times New Roman" pitchFamily="18" charset="0"/>
              </a:rPr>
              <a:t>tài</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khoản</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cấp</a:t>
            </a:r>
            <a:r>
              <a:rPr lang="en-US" sz="2000" b="1" dirty="0" smtClean="0">
                <a:solidFill>
                  <a:schemeClr val="tx1"/>
                </a:solidFill>
                <a:latin typeface="Times New Roman" pitchFamily="18" charset="0"/>
                <a:cs typeface="Times New Roman" pitchFamily="18" charset="0"/>
              </a:rPr>
              <a:t> 2</a:t>
            </a:r>
            <a:r>
              <a:rPr lang="en-US" sz="2000" dirty="0" smtClean="0">
                <a:solidFill>
                  <a:schemeClr val="tx1"/>
                </a:solidFill>
                <a:latin typeface="Times New Roman" pitchFamily="18" charset="0"/>
                <a:cs typeface="Times New Roman" pitchFamily="18" charset="0"/>
              </a:rPr>
              <a:t>:</a:t>
            </a:r>
          </a:p>
          <a:p>
            <a:pPr marL="514350" lvl="0" indent="-514350" algn="just">
              <a:buFont typeface="+mj-lt"/>
              <a:buAutoNum type="arabicPeriod"/>
            </a:pPr>
            <a:r>
              <a:rPr lang="en-US" sz="2000" dirty="0" smtClean="0">
                <a:solidFill>
                  <a:schemeClr val="tx1"/>
                </a:solidFill>
                <a:latin typeface="Times New Roman" pitchFamily="18" charset="0"/>
                <a:cs typeface="Times New Roman" pitchFamily="18" charset="0"/>
              </a:rPr>
              <a:t>TK </a:t>
            </a:r>
            <a:r>
              <a:rPr lang="en-US" sz="2000" dirty="0">
                <a:solidFill>
                  <a:schemeClr val="tx1"/>
                </a:solidFill>
                <a:latin typeface="Times New Roman" pitchFamily="18" charset="0"/>
                <a:cs typeface="Times New Roman" pitchFamily="18" charset="0"/>
              </a:rPr>
              <a:t>3371: </a:t>
            </a:r>
            <a:r>
              <a:rPr lang="en-US" sz="2000" dirty="0" err="1">
                <a:solidFill>
                  <a:schemeClr val="tx1"/>
                </a:solidFill>
                <a:latin typeface="Times New Roman" pitchFamily="18" charset="0"/>
                <a:cs typeface="Times New Roman" pitchFamily="18" charset="0"/>
              </a:rPr>
              <a:t>Kinh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phí</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hoạt</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động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bằng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tiền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Kinh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phí</a:t>
            </a:r>
            <a:r>
              <a:rPr lang="en-US" sz="2000" dirty="0">
                <a:solidFill>
                  <a:schemeClr val="tx1"/>
                </a:solidFill>
                <a:latin typeface="Times New Roman" pitchFamily="18" charset="0"/>
                <a:cs typeface="Times New Roman" pitchFamily="18" charset="0"/>
              </a:rPr>
              <a:t> NSNN </a:t>
            </a:r>
            <a:r>
              <a:rPr lang="en-US" sz="2000" dirty="0" err="1">
                <a:solidFill>
                  <a:schemeClr val="tx1"/>
                </a:solidFill>
                <a:latin typeface="Times New Roman" pitchFamily="18" charset="0"/>
                <a:cs typeface="Times New Roman" pitchFamily="18" charset="0"/>
              </a:rPr>
              <a:t>cấp</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về</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quỹ</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tiền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mặt</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hoặc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tiền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gửi</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bằng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cả</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hình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thức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cấp</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dự</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toán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hoặc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lệnh</a:t>
            </a:r>
            <a:r>
              <a:rPr lang="en-US" sz="2000" dirty="0">
                <a:solidFill>
                  <a:schemeClr val="tx1"/>
                </a:solidFill>
                <a:latin typeface="Times New Roman" pitchFamily="18" charset="0"/>
                <a:cs typeface="Times New Roman" pitchFamily="18" charset="0"/>
              </a:rPr>
              <a:t> chi </a:t>
            </a:r>
            <a:r>
              <a:rPr lang="en-US" sz="2000" dirty="0" err="1">
                <a:solidFill>
                  <a:schemeClr val="tx1"/>
                </a:solidFill>
                <a:latin typeface="Times New Roman" pitchFamily="18" charset="0"/>
                <a:cs typeface="Times New Roman" pitchFamily="18" charset="0"/>
              </a:rPr>
              <a:t>tiền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không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phản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ánh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các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khoản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kinh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phí</a:t>
            </a:r>
            <a:r>
              <a:rPr lang="en-US" sz="2000" dirty="0">
                <a:solidFill>
                  <a:schemeClr val="tx1"/>
                </a:solidFill>
                <a:latin typeface="Times New Roman" pitchFamily="18" charset="0"/>
                <a:cs typeface="Times New Roman" pitchFamily="18" charset="0"/>
              </a:rPr>
              <a:t> NSNN </a:t>
            </a:r>
            <a:r>
              <a:rPr lang="en-US" sz="2000" dirty="0" err="1">
                <a:solidFill>
                  <a:schemeClr val="tx1"/>
                </a:solidFill>
                <a:latin typeface="Times New Roman" pitchFamily="18" charset="0"/>
                <a:cs typeface="Times New Roman" pitchFamily="18" charset="0"/>
              </a:rPr>
              <a:t>cấp</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chuyển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thẳng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cho</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bên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thứ</a:t>
            </a:r>
            <a:r>
              <a:rPr lang="en-US" sz="2000" dirty="0">
                <a:solidFill>
                  <a:schemeClr val="tx1"/>
                </a:solidFill>
                <a:latin typeface="Times New Roman" pitchFamily="18" charset="0"/>
                <a:cs typeface="Times New Roman" pitchFamily="18" charset="0"/>
              </a:rPr>
              <a:t> 3</a:t>
            </a:r>
          </a:p>
          <a:p>
            <a:pPr marL="514350" lvl="0" indent="-514350" algn="just">
              <a:buFont typeface="+mj-lt"/>
              <a:buAutoNum type="arabicPeriod"/>
            </a:pPr>
            <a:r>
              <a:rPr lang="en-US" sz="2000" dirty="0">
                <a:solidFill>
                  <a:schemeClr val="tx1"/>
                </a:solidFill>
                <a:latin typeface="Times New Roman" pitchFamily="18" charset="0"/>
                <a:cs typeface="Times New Roman" pitchFamily="18" charset="0"/>
              </a:rPr>
              <a:t>TK 3372: </a:t>
            </a:r>
            <a:r>
              <a:rPr lang="en-US" sz="2000" dirty="0" err="1">
                <a:solidFill>
                  <a:schemeClr val="tx1"/>
                </a:solidFill>
                <a:latin typeface="Times New Roman" pitchFamily="18" charset="0"/>
                <a:cs typeface="Times New Roman" pitchFamily="18" charset="0"/>
              </a:rPr>
              <a:t>Viện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trợ</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vay</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nợ</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nước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ngoài</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Kinh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phí</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viện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trợ</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vay</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nợ</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nhận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bằng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tiền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mặt</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hoặc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tiền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gửi</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không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phản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ánh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các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khoản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nhà</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tài</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trợ</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nhà</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cho</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vay</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chuyển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thẳng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cho</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bên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thứ</a:t>
            </a:r>
            <a:r>
              <a:rPr lang="en-US" sz="2000" dirty="0">
                <a:solidFill>
                  <a:schemeClr val="tx1"/>
                </a:solidFill>
                <a:latin typeface="Times New Roman" pitchFamily="18" charset="0"/>
                <a:cs typeface="Times New Roman" pitchFamily="18" charset="0"/>
              </a:rPr>
              <a:t> 3, </a:t>
            </a:r>
            <a:r>
              <a:rPr lang="en-US" sz="2000" dirty="0" err="1">
                <a:solidFill>
                  <a:schemeClr val="tx1"/>
                </a:solidFill>
                <a:latin typeface="Times New Roman" pitchFamily="18" charset="0"/>
                <a:cs typeface="Times New Roman" pitchFamily="18" charset="0"/>
              </a:rPr>
              <a:t>hoặc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nhận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viện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trợ</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bằng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hàng</a:t>
            </a:r>
            <a:endParaRPr lang="en-US" sz="2000" dirty="0">
              <a:solidFill>
                <a:schemeClr val="tx1"/>
              </a:solidFill>
              <a:latin typeface="Times New Roman" pitchFamily="18" charset="0"/>
              <a:cs typeface="Times New Roman" pitchFamily="18" charset="0"/>
            </a:endParaRPr>
          </a:p>
          <a:p>
            <a:pPr marL="514350" indent="-514350" algn="just">
              <a:buFont typeface="+mj-lt"/>
              <a:buAutoNum type="arabicPeriod"/>
            </a:pPr>
            <a:r>
              <a:rPr lang="en-US" sz="2000" dirty="0">
                <a:solidFill>
                  <a:schemeClr val="tx1"/>
                </a:solidFill>
                <a:latin typeface="Times New Roman" pitchFamily="18" charset="0"/>
                <a:cs typeface="Times New Roman" pitchFamily="18" charset="0"/>
              </a:rPr>
              <a:t>TK 3373: </a:t>
            </a:r>
            <a:r>
              <a:rPr lang="en-US" sz="2000" dirty="0" err="1">
                <a:solidFill>
                  <a:schemeClr val="tx1"/>
                </a:solidFill>
                <a:latin typeface="Times New Roman" pitchFamily="18" charset="0"/>
                <a:cs typeface="Times New Roman" pitchFamily="18" charset="0"/>
              </a:rPr>
              <a:t>Tạm</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thu</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phí</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lệ</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phí</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Các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khoản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thu</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phí</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lệ</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phí</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mà</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đơn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vị</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thu</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được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bằng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tiền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mặt</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hoặc</a:t>
            </a:r>
            <a:r>
              <a:rPr lang="en-US" sz="2000" dirty="0">
                <a:solidFill>
                  <a:schemeClr val="tx1"/>
                </a:solidFill>
                <a:latin typeface="Times New Roman" pitchFamily="18" charset="0"/>
                <a:cs typeface="Times New Roman" pitchFamily="18" charset="0"/>
              </a:rPr>
              <a:t> </a:t>
            </a:r>
            <a:r>
              <a:rPr lang="en-US" sz="2000" err="1">
                <a:solidFill>
                  <a:schemeClr val="tx1"/>
                </a:solidFill>
                <a:latin typeface="Times New Roman" pitchFamily="18" charset="0"/>
                <a:cs typeface="Times New Roman" pitchFamily="18" charset="0"/>
              </a:rPr>
              <a:t>tiền</a:t>
            </a:r>
            <a:r>
              <a:rPr lang="en-US" sz="2000">
                <a:solidFill>
                  <a:schemeClr val="tx1"/>
                </a:solidFill>
                <a:latin typeface="Times New Roman" pitchFamily="18" charset="0"/>
                <a:cs typeface="Times New Roman" pitchFamily="18" charset="0"/>
              </a:rPr>
              <a:t> </a:t>
            </a:r>
            <a:r>
              <a:rPr lang="en-US" sz="2000" smtClean="0">
                <a:solidFill>
                  <a:schemeClr val="tx1"/>
                </a:solidFill>
                <a:latin typeface="Times New Roman" pitchFamily="18" charset="0"/>
                <a:cs typeface="Times New Roman" pitchFamily="18" charset="0"/>
              </a:rPr>
              <a:t>gửi</a:t>
            </a:r>
          </a:p>
          <a:p>
            <a:pPr marL="514350" lvl="0" indent="-514350" algn="just">
              <a:buFont typeface="+mj-lt"/>
              <a:buAutoNum type="arabicPeriod" startAt="4"/>
            </a:pPr>
            <a:r>
              <a:rPr lang="en-US" sz="2000" smtClean="0">
                <a:solidFill>
                  <a:schemeClr val="tx1"/>
                </a:solidFill>
                <a:latin typeface="Times New Roman" pitchFamily="18" charset="0"/>
                <a:cs typeface="Times New Roman" pitchFamily="18" charset="0"/>
              </a:rPr>
              <a:t>TK 3374: Ứng trước dự toán: Kinh phí NSNN cấp thuộc dự toán năm sau về quỹ tiền mặt hoặc tiền gửi</a:t>
            </a:r>
          </a:p>
          <a:p>
            <a:pPr marL="514350" lvl="0" indent="-514350" algn="just">
              <a:buFont typeface="+mj-lt"/>
              <a:buAutoNum type="arabicPeriod" startAt="4"/>
            </a:pPr>
            <a:r>
              <a:rPr lang="en-US" sz="2000" smtClean="0">
                <a:solidFill>
                  <a:schemeClr val="tx1"/>
                </a:solidFill>
                <a:latin typeface="Times New Roman" pitchFamily="18" charset="0"/>
                <a:cs typeface="Times New Roman" pitchFamily="18" charset="0"/>
              </a:rPr>
              <a:t>TK 3378: Tạm thu khác: Các khoản thu từ hoạt động đấu thầu, bán hồ sơ thầu, thu thanh lý TSCĐ phải nộp về NSNN hoặc tạm thu khác chưa đủ điều kiện ghi nhận doanh thu</a:t>
            </a:r>
          </a:p>
          <a:p>
            <a:pPr marL="514350" indent="-514350" algn="just">
              <a:buFont typeface="+mj-lt"/>
              <a:buAutoNum type="arabicPeriod"/>
            </a:pPr>
            <a:endParaRPr lang="en-US" sz="2000" dirty="0" smtClean="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433880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TÀI KHOẢN 337 – TẠM THU</a:t>
            </a:r>
            <a:endParaRPr lang="en-US" dirty="0">
              <a:latin typeface="Times New Roman" pitchFamily="18" charset="0"/>
              <a:cs typeface="Times New Roman" pitchFamily="18" charset="0"/>
            </a:endParaRPr>
          </a:p>
        </p:txBody>
      </p:sp>
      <p:sp>
        <p:nvSpPr>
          <p:cNvPr id="4" name="TextBox 3"/>
          <p:cNvSpPr txBox="1"/>
          <p:nvPr/>
        </p:nvSpPr>
        <p:spPr>
          <a:xfrm>
            <a:off x="694531" y="1571625"/>
            <a:ext cx="8915400" cy="3416320"/>
          </a:xfrm>
          <a:prstGeom prst="rect">
            <a:avLst/>
          </a:prstGeom>
          <a:noFill/>
        </p:spPr>
        <p:txBody>
          <a:bodyPr wrap="square" rtlCol="0">
            <a:spAutoFit/>
          </a:bodyPr>
          <a:lstStyle/>
          <a:p>
            <a:pPr algn="ctr"/>
            <a:r>
              <a:rPr lang="en-US" sz="2400" b="1" dirty="0" err="1" smtClean="0">
                <a:solidFill>
                  <a:schemeClr val="tx1"/>
                </a:solidFill>
                <a:latin typeface="Times New Roman" pitchFamily="18" charset="0"/>
                <a:cs typeface="Times New Roman" pitchFamily="18" charset="0"/>
              </a:rPr>
              <a:t>Nguyên</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tắc</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hạch</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toán</a:t>
            </a:r>
            <a:r>
              <a:rPr lang="en-US" sz="2400" b="1" dirty="0" smtClean="0">
                <a:solidFill>
                  <a:schemeClr val="tx1"/>
                </a:solidFill>
                <a:latin typeface="Times New Roman" pitchFamily="18" charset="0"/>
                <a:cs typeface="Times New Roman" pitchFamily="18" charset="0"/>
              </a:rPr>
              <a:t>:</a:t>
            </a:r>
          </a:p>
          <a:p>
            <a:pPr algn="just"/>
            <a:r>
              <a:rPr lang="en-US" sz="2400" dirty="0" err="1" smtClean="0">
                <a:solidFill>
                  <a:schemeClr val="tx1"/>
                </a:solidFill>
                <a:latin typeface="Times New Roman" pitchFamily="18" charset="0"/>
                <a:cs typeface="Times New Roman" pitchFamily="18" charset="0"/>
              </a:rPr>
              <a:t>Phản</a:t>
            </a:r>
            <a:r>
              <a:rPr lang="en-US" sz="2400" dirty="0" smtClean="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ánh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các</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khoản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tạm</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thu</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phát</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sinh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tại</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đơn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vị</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nhưng</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chưa</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đủ</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điều</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kiện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ghi</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nhận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doanh</a:t>
            </a:r>
            <a:r>
              <a:rPr lang="en-US" sz="2400" dirty="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thu</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hoặc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nhận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trước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chưa</a:t>
            </a:r>
            <a:r>
              <a:rPr lang="en-US" sz="2400" dirty="0" smtClean="0">
                <a:solidFill>
                  <a:schemeClr val="tx1"/>
                </a:solidFill>
                <a:latin typeface="Times New Roman" pitchFamily="18" charset="0"/>
                <a:cs typeface="Times New Roman" pitchFamily="18" charset="0"/>
              </a:rPr>
              <a:t> </a:t>
            </a:r>
            <a:r>
              <a:rPr lang="en-US" sz="2400" err="1" smtClean="0">
                <a:solidFill>
                  <a:schemeClr val="tx1"/>
                </a:solidFill>
                <a:latin typeface="Times New Roman" pitchFamily="18" charset="0"/>
                <a:cs typeface="Times New Roman" pitchFamily="18" charset="0"/>
              </a:rPr>
              <a:t>ghi</a:t>
            </a:r>
            <a:r>
              <a:rPr lang="en-US" sz="2400" smtClean="0">
                <a:solidFill>
                  <a:schemeClr val="tx1"/>
                </a:solidFill>
                <a:latin typeface="Times New Roman" pitchFamily="18" charset="0"/>
                <a:cs typeface="Times New Roman" pitchFamily="18" charset="0"/>
              </a:rPr>
              <a:t> thu:</a:t>
            </a:r>
            <a:endParaRPr lang="en-US" sz="2400" dirty="0" smtClean="0">
              <a:solidFill>
                <a:schemeClr val="tx1"/>
              </a:solidFill>
              <a:latin typeface="Times New Roman" pitchFamily="18" charset="0"/>
              <a:cs typeface="Times New Roman" pitchFamily="18" charset="0"/>
            </a:endParaRPr>
          </a:p>
          <a:p>
            <a:pPr marL="514350" indent="-514350" algn="just">
              <a:buFont typeface="+mj-lt"/>
              <a:buAutoNum type="arabicPeriod"/>
            </a:pPr>
            <a:r>
              <a:rPr lang="en-US" sz="2400" dirty="0" err="1" smtClean="0">
                <a:solidFill>
                  <a:schemeClr val="tx1"/>
                </a:solidFill>
                <a:latin typeface="Times New Roman" pitchFamily="18" charset="0"/>
                <a:cs typeface="Times New Roman" pitchFamily="18" charset="0"/>
              </a:rPr>
              <a:t>Phát</a:t>
            </a:r>
            <a:r>
              <a:rPr lang="en-US" sz="2400" dirty="0" smtClean="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sinh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Có</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ghi</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nhận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các</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khoản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kinh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phí</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nhận</a:t>
            </a:r>
            <a:r>
              <a:rPr lang="en-US" sz="2400" dirty="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về</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quỹ</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tiền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mặt</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hoặc</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tiền</a:t>
            </a:r>
            <a:r>
              <a:rPr lang="en-US" sz="2400" dirty="0" smtClean="0">
                <a:solidFill>
                  <a:schemeClr val="tx1"/>
                </a:solidFill>
                <a:latin typeface="Times New Roman" pitchFamily="18" charset="0"/>
                <a:cs typeface="Times New Roman" pitchFamily="18" charset="0"/>
              </a:rPr>
              <a:t> </a:t>
            </a:r>
            <a:r>
              <a:rPr lang="en-US" sz="2400" dirty="0" err="1" smtClean="0">
                <a:solidFill>
                  <a:schemeClr val="tx1"/>
                </a:solidFill>
                <a:latin typeface="Times New Roman" pitchFamily="18" charset="0"/>
                <a:cs typeface="Times New Roman" pitchFamily="18" charset="0"/>
              </a:rPr>
              <a:t>gửi</a:t>
            </a:r>
            <a:endParaRPr lang="en-US" sz="2400" dirty="0" smtClean="0">
              <a:solidFill>
                <a:schemeClr val="tx1"/>
              </a:solidFill>
              <a:latin typeface="Times New Roman" pitchFamily="18" charset="0"/>
              <a:cs typeface="Times New Roman" pitchFamily="18" charset="0"/>
            </a:endParaRPr>
          </a:p>
          <a:p>
            <a:pPr marL="514350" indent="-514350" algn="just">
              <a:buFont typeface="+mj-lt"/>
              <a:buAutoNum type="arabicPeriod"/>
            </a:pPr>
            <a:endParaRPr lang="en-US" sz="2400" dirty="0" smtClean="0">
              <a:solidFill>
                <a:schemeClr val="tx1"/>
              </a:solidFill>
              <a:latin typeface="Times New Roman" pitchFamily="18" charset="0"/>
              <a:cs typeface="Times New Roman" pitchFamily="18" charset="0"/>
            </a:endParaRPr>
          </a:p>
          <a:p>
            <a:pPr marL="514350" indent="-514350" algn="just">
              <a:buFont typeface="+mj-lt"/>
              <a:buAutoNum type="arabicPeriod"/>
            </a:pPr>
            <a:r>
              <a:rPr lang="en-US" sz="2400" dirty="0" err="1">
                <a:solidFill>
                  <a:schemeClr val="tx1"/>
                </a:solidFill>
                <a:latin typeface="Times New Roman" pitchFamily="18" charset="0"/>
                <a:cs typeface="Times New Roman" pitchFamily="18" charset="0"/>
              </a:rPr>
              <a:t>P</a:t>
            </a:r>
            <a:r>
              <a:rPr lang="en-US" sz="2400" dirty="0" err="1" smtClean="0">
                <a:solidFill>
                  <a:schemeClr val="tx1"/>
                </a:solidFill>
                <a:latin typeface="Times New Roman" pitchFamily="18" charset="0"/>
                <a:cs typeface="Times New Roman" pitchFamily="18" charset="0"/>
              </a:rPr>
              <a:t>hát</a:t>
            </a:r>
            <a:r>
              <a:rPr lang="en-US" sz="2400" dirty="0" smtClean="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sinh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Nợ</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phản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ánh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các</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khoản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đủ</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điều</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kiện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ghi</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nhận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doanh</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thu</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chuyển</a:t>
            </a:r>
            <a:r>
              <a:rPr lang="en-US" sz="2400" dirty="0">
                <a:solidFill>
                  <a:schemeClr val="tx1"/>
                </a:solidFill>
                <a:latin typeface="Times New Roman" pitchFamily="18" charset="0"/>
                <a:cs typeface="Times New Roman" pitchFamily="18" charset="0"/>
              </a:rPr>
              <a:t> sang </a:t>
            </a:r>
            <a:r>
              <a:rPr lang="en-US" sz="2400" dirty="0" err="1">
                <a:solidFill>
                  <a:schemeClr val="tx1"/>
                </a:solidFill>
                <a:latin typeface="Times New Roman" pitchFamily="18" charset="0"/>
                <a:cs typeface="Times New Roman" pitchFamily="18" charset="0"/>
              </a:rPr>
              <a:t>tài</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khoản</a:t>
            </a:r>
            <a:r>
              <a:rPr lang="en-US" sz="2400" dirty="0">
                <a:solidFill>
                  <a:schemeClr val="tx1"/>
                </a:solidFill>
                <a:latin typeface="Times New Roman" pitchFamily="18" charset="0"/>
                <a:cs typeface="Times New Roman" pitchFamily="18" charset="0"/>
              </a:rPr>
              <a:t> 511), </a:t>
            </a:r>
            <a:r>
              <a:rPr lang="en-US" sz="2400" dirty="0" err="1">
                <a:solidFill>
                  <a:schemeClr val="tx1"/>
                </a:solidFill>
                <a:latin typeface="Times New Roman" pitchFamily="18" charset="0"/>
                <a:cs typeface="Times New Roman" pitchFamily="18" charset="0"/>
              </a:rPr>
              <a:t>hoặc</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sử</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dụng</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để</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mua</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sắm</a:t>
            </a:r>
            <a:r>
              <a:rPr lang="en-US" sz="2400" dirty="0">
                <a:solidFill>
                  <a:schemeClr val="tx1"/>
                </a:solidFill>
                <a:latin typeface="Times New Roman" pitchFamily="18" charset="0"/>
                <a:cs typeface="Times New Roman" pitchFamily="18" charset="0"/>
              </a:rPr>
              <a:t> TSCĐ, </a:t>
            </a:r>
            <a:r>
              <a:rPr lang="en-US" sz="2400" dirty="0" err="1">
                <a:solidFill>
                  <a:schemeClr val="tx1"/>
                </a:solidFill>
                <a:latin typeface="Times New Roman" pitchFamily="18" charset="0"/>
                <a:cs typeface="Times New Roman" pitchFamily="18" charset="0"/>
              </a:rPr>
              <a:t>nguyên</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vật</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liệu</a:t>
            </a:r>
            <a:r>
              <a:rPr lang="en-US" sz="2400" dirty="0">
                <a:solidFill>
                  <a:schemeClr val="tx1"/>
                </a:solidFill>
                <a:latin typeface="Times New Roman" pitchFamily="18" charset="0"/>
                <a:cs typeface="Times New Roman" pitchFamily="18" charset="0"/>
              </a:rPr>
              <a:t> CCDC </a:t>
            </a:r>
            <a:r>
              <a:rPr lang="en-US" sz="2400" dirty="0" err="1">
                <a:solidFill>
                  <a:schemeClr val="tx1"/>
                </a:solidFill>
                <a:latin typeface="Times New Roman" pitchFamily="18" charset="0"/>
                <a:cs typeface="Times New Roman" pitchFamily="18" charset="0"/>
              </a:rPr>
              <a:t>chuyển</a:t>
            </a:r>
            <a:r>
              <a:rPr lang="en-US" sz="2400" dirty="0">
                <a:solidFill>
                  <a:schemeClr val="tx1"/>
                </a:solidFill>
                <a:latin typeface="Times New Roman" pitchFamily="18" charset="0"/>
                <a:cs typeface="Times New Roman" pitchFamily="18" charset="0"/>
              </a:rPr>
              <a:t> sang </a:t>
            </a:r>
            <a:r>
              <a:rPr lang="en-US" sz="2400" dirty="0" err="1">
                <a:solidFill>
                  <a:schemeClr val="tx1"/>
                </a:solidFill>
                <a:latin typeface="Times New Roman" pitchFamily="18" charset="0"/>
                <a:cs typeface="Times New Roman" pitchFamily="18" charset="0"/>
              </a:rPr>
              <a:t>tài</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khoản</a:t>
            </a:r>
            <a:r>
              <a:rPr lang="en-US" sz="2400" dirty="0">
                <a:solidFill>
                  <a:schemeClr val="tx1"/>
                </a:solidFill>
                <a:latin typeface="Times New Roman" pitchFamily="18" charset="0"/>
                <a:cs typeface="Times New Roman" pitchFamily="18" charset="0"/>
              </a:rPr>
              <a:t> 366 </a:t>
            </a:r>
            <a:r>
              <a:rPr lang="en-US" sz="2400" dirty="0" err="1">
                <a:solidFill>
                  <a:schemeClr val="tx1"/>
                </a:solidFill>
                <a:latin typeface="Times New Roman" pitchFamily="18" charset="0"/>
                <a:cs typeface="Times New Roman" pitchFamily="18" charset="0"/>
              </a:rPr>
              <a:t>tương</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ứng</a:t>
            </a:r>
            <a:r>
              <a:rPr lang="en-US" sz="2400">
                <a:solidFill>
                  <a:schemeClr val="tx1"/>
                </a:solidFill>
                <a:latin typeface="Times New Roman" pitchFamily="18" charset="0"/>
                <a:cs typeface="Times New Roman" pitchFamily="18" charset="0"/>
              </a:rPr>
              <a:t>. </a:t>
            </a:r>
            <a:endParaRPr lang="en-US" sz="2400" dirty="0" smtClean="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8747096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TÀI KHOẢN 337 – TẠM THU</a:t>
            </a:r>
            <a:endParaRPr lang="en-US" dirty="0">
              <a:latin typeface="Times New Roman" pitchFamily="18" charset="0"/>
              <a:cs typeface="Times New Roman" pitchFamily="18" charset="0"/>
            </a:endParaRPr>
          </a:p>
        </p:txBody>
      </p:sp>
      <p:sp>
        <p:nvSpPr>
          <p:cNvPr id="4" name="TextBox 3"/>
          <p:cNvSpPr txBox="1"/>
          <p:nvPr/>
        </p:nvSpPr>
        <p:spPr>
          <a:xfrm>
            <a:off x="237331" y="1266825"/>
            <a:ext cx="9601200" cy="5909310"/>
          </a:xfrm>
          <a:prstGeom prst="rect">
            <a:avLst/>
          </a:prstGeom>
          <a:noFill/>
        </p:spPr>
        <p:txBody>
          <a:bodyPr wrap="square" rtlCol="0">
            <a:spAutoFit/>
          </a:bodyPr>
          <a:lstStyle/>
          <a:p>
            <a:pPr marL="457200" indent="-457200" algn="just">
              <a:buFont typeface="Wingdings" pitchFamily="2" charset="2"/>
              <a:buChar char="v"/>
            </a:pPr>
            <a:r>
              <a:rPr lang="en-US" dirty="0" err="1" smtClean="0">
                <a:solidFill>
                  <a:schemeClr val="tx1"/>
                </a:solidFill>
                <a:latin typeface="Times New Roman" pitchFamily="18" charset="0"/>
                <a:cs typeface="Times New Roman" pitchFamily="18" charset="0"/>
              </a:rPr>
              <a:t>Một</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khoản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tạm</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được</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xác</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định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là</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đủ</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điều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kiện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chuyển</a:t>
            </a:r>
            <a:r>
              <a:rPr lang="en-US" dirty="0" smtClean="0">
                <a:solidFill>
                  <a:schemeClr val="tx1"/>
                </a:solidFill>
                <a:latin typeface="Times New Roman" pitchFamily="18" charset="0"/>
                <a:cs typeface="Times New Roman" pitchFamily="18" charset="0"/>
              </a:rPr>
              <a:t> sang </a:t>
            </a:r>
            <a:r>
              <a:rPr lang="en-US" dirty="0" err="1" smtClean="0">
                <a:solidFill>
                  <a:schemeClr val="tx1"/>
                </a:solidFill>
                <a:latin typeface="Times New Roman" pitchFamily="18" charset="0"/>
                <a:cs typeface="Times New Roman" pitchFamily="18" charset="0"/>
              </a:rPr>
              <a:t>doanh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đơn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vị</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đã</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chắc</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chắn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được</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khoản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tiền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đó</a:t>
            </a:r>
            <a:r>
              <a:rPr lang="en-US" dirty="0" smtClean="0">
                <a:solidFill>
                  <a:schemeClr val="tx1"/>
                </a:solidFill>
                <a:latin typeface="Times New Roman" pitchFamily="18" charset="0"/>
                <a:cs typeface="Times New Roman" pitchFamily="18" charset="0"/>
              </a:rPr>
              <a:t>. </a:t>
            </a:r>
          </a:p>
          <a:p>
            <a:pPr marL="1085850" lvl="1" indent="-342900" algn="just">
              <a:buFont typeface="Wingdings" pitchFamily="2" charset="2"/>
              <a:buChar char="ü"/>
            </a:pPr>
            <a:r>
              <a:rPr lang="en-US" dirty="0" err="1" smtClean="0">
                <a:solidFill>
                  <a:schemeClr val="tx1"/>
                </a:solidFill>
                <a:latin typeface="Times New Roman" pitchFamily="18" charset="0"/>
                <a:cs typeface="Times New Roman" pitchFamily="18" charset="0"/>
              </a:rPr>
              <a:t>Ví</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dụ</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kinh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phí</a:t>
            </a:r>
            <a:r>
              <a:rPr lang="en-US" dirty="0" smtClean="0">
                <a:solidFill>
                  <a:schemeClr val="tx1"/>
                </a:solidFill>
                <a:latin typeface="Times New Roman" pitchFamily="18" charset="0"/>
                <a:cs typeface="Times New Roman" pitchFamily="18" charset="0"/>
              </a:rPr>
              <a:t> NSNN </a:t>
            </a:r>
            <a:r>
              <a:rPr lang="en-US" dirty="0" err="1" smtClean="0">
                <a:solidFill>
                  <a:schemeClr val="tx1"/>
                </a:solidFill>
                <a:latin typeface="Times New Roman" pitchFamily="18" charset="0"/>
                <a:cs typeface="Times New Roman" pitchFamily="18" charset="0"/>
              </a:rPr>
              <a:t>cấp</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bằng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tiền</a:t>
            </a:r>
            <a:r>
              <a:rPr lang="en-US" dirty="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tạm</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ứng</a:t>
            </a:r>
            <a:r>
              <a:rPr lang="en-US" dirty="0" smtClean="0">
                <a:solidFill>
                  <a:schemeClr val="tx1"/>
                </a:solidFill>
                <a:latin typeface="Times New Roman" pitchFamily="18" charset="0"/>
                <a:cs typeface="Times New Roman" pitchFamily="18" charset="0"/>
              </a:rPr>
              <a:t> (TK 337), </a:t>
            </a:r>
            <a:r>
              <a:rPr lang="en-US" dirty="0" err="1" smtClean="0">
                <a:solidFill>
                  <a:schemeClr val="tx1"/>
                </a:solidFill>
                <a:latin typeface="Times New Roman" pitchFamily="18" charset="0"/>
                <a:cs typeface="Times New Roman" pitchFamily="18" charset="0"/>
              </a:rPr>
              <a:t>sau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đó</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xuất</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quỹ</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để</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mua</a:t>
            </a:r>
            <a:r>
              <a:rPr lang="en-US" dirty="0" smtClean="0">
                <a:solidFill>
                  <a:schemeClr val="tx1"/>
                </a:solidFill>
                <a:latin typeface="Times New Roman" pitchFamily="18" charset="0"/>
                <a:cs typeface="Times New Roman" pitchFamily="18" charset="0"/>
              </a:rPr>
              <a:t> VPP </a:t>
            </a:r>
            <a:r>
              <a:rPr lang="en-US" dirty="0" err="1" smtClean="0">
                <a:solidFill>
                  <a:schemeClr val="tx1"/>
                </a:solidFill>
                <a:latin typeface="Times New Roman" pitchFamily="18" charset="0"/>
                <a:cs typeface="Times New Roman" pitchFamily="18" charset="0"/>
              </a:rPr>
              <a:t>thì</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đơn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vị</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ghi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nhận</a:t>
            </a:r>
            <a:r>
              <a:rPr lang="en-US" dirty="0" smtClean="0">
                <a:solidFill>
                  <a:schemeClr val="tx1"/>
                </a:solidFill>
                <a:latin typeface="Times New Roman" pitchFamily="18" charset="0"/>
                <a:cs typeface="Times New Roman" pitchFamily="18" charset="0"/>
              </a:rPr>
              <a:t> chi </a:t>
            </a:r>
            <a:r>
              <a:rPr lang="en-US" dirty="0" err="1" smtClean="0">
                <a:solidFill>
                  <a:schemeClr val="tx1"/>
                </a:solidFill>
                <a:latin typeface="Times New Roman" pitchFamily="18" charset="0"/>
                <a:cs typeface="Times New Roman" pitchFamily="18" charset="0"/>
              </a:rPr>
              <a:t>phí</a:t>
            </a:r>
            <a:r>
              <a:rPr lang="en-US" dirty="0" smtClean="0">
                <a:solidFill>
                  <a:schemeClr val="tx1"/>
                </a:solidFill>
                <a:latin typeface="Times New Roman" pitchFamily="18" charset="0"/>
                <a:cs typeface="Times New Roman" pitchFamily="18" charset="0"/>
              </a:rPr>
              <a:t> VPP </a:t>
            </a:r>
            <a:r>
              <a:rPr lang="en-US" dirty="0" err="1" smtClean="0">
                <a:solidFill>
                  <a:schemeClr val="tx1"/>
                </a:solidFill>
                <a:latin typeface="Times New Roman" pitchFamily="18" charset="0"/>
                <a:cs typeface="Times New Roman" pitchFamily="18" charset="0"/>
              </a:rPr>
              <a:t>đồng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thời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chuyển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từ</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khoản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tạm</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thu</a:t>
            </a:r>
            <a:r>
              <a:rPr lang="en-US" dirty="0" smtClean="0">
                <a:solidFill>
                  <a:schemeClr val="tx1"/>
                </a:solidFill>
                <a:latin typeface="Times New Roman" pitchFamily="18" charset="0"/>
                <a:cs typeface="Times New Roman" pitchFamily="18" charset="0"/>
              </a:rPr>
              <a:t> sang </a:t>
            </a:r>
            <a:r>
              <a:rPr lang="en-US" dirty="0" err="1" smtClean="0">
                <a:solidFill>
                  <a:schemeClr val="tx1"/>
                </a:solidFill>
                <a:latin typeface="Times New Roman" pitchFamily="18" charset="0"/>
                <a:cs typeface="Times New Roman" pitchFamily="18" charset="0"/>
              </a:rPr>
              <a:t>ghi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nhận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doanh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từ</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khoản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được</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từ</a:t>
            </a:r>
            <a:r>
              <a:rPr lang="en-US" dirty="0" smtClean="0">
                <a:solidFill>
                  <a:schemeClr val="tx1"/>
                </a:solidFill>
                <a:latin typeface="Times New Roman" pitchFamily="18" charset="0"/>
                <a:cs typeface="Times New Roman" pitchFamily="18" charset="0"/>
              </a:rPr>
              <a:t> NSNN (</a:t>
            </a:r>
            <a:r>
              <a:rPr lang="en-US" dirty="0" err="1" smtClean="0">
                <a:solidFill>
                  <a:schemeClr val="tx1"/>
                </a:solidFill>
                <a:latin typeface="Times New Roman" pitchFamily="18" charset="0"/>
                <a:cs typeface="Times New Roman" pitchFamily="18" charset="0"/>
              </a:rPr>
              <a:t>Nợ</a:t>
            </a:r>
            <a:r>
              <a:rPr lang="en-US" dirty="0" smtClean="0">
                <a:solidFill>
                  <a:schemeClr val="tx1"/>
                </a:solidFill>
                <a:latin typeface="Times New Roman" pitchFamily="18" charset="0"/>
                <a:cs typeface="Times New Roman" pitchFamily="18" charset="0"/>
              </a:rPr>
              <a:t> TK 337/</a:t>
            </a:r>
            <a:r>
              <a:rPr lang="en-US" dirty="0" err="1" smtClean="0">
                <a:solidFill>
                  <a:schemeClr val="tx1"/>
                </a:solidFill>
                <a:latin typeface="Times New Roman" pitchFamily="18" charset="0"/>
                <a:cs typeface="Times New Roman" pitchFamily="18" charset="0"/>
              </a:rPr>
              <a:t>Có</a:t>
            </a:r>
            <a:r>
              <a:rPr lang="en-US" dirty="0" smtClean="0">
                <a:solidFill>
                  <a:schemeClr val="tx1"/>
                </a:solidFill>
                <a:latin typeface="Times New Roman" pitchFamily="18" charset="0"/>
                <a:cs typeface="Times New Roman" pitchFamily="18" charset="0"/>
              </a:rPr>
              <a:t> TK 511) </a:t>
            </a:r>
            <a:r>
              <a:rPr lang="en-US" i="1" dirty="0" smtClean="0">
                <a:solidFill>
                  <a:schemeClr val="tx1"/>
                </a:solidFill>
                <a:latin typeface="Times New Roman" pitchFamily="18" charset="0"/>
                <a:cs typeface="Times New Roman" pitchFamily="18" charset="0"/>
              </a:rPr>
              <a:t>(</a:t>
            </a:r>
            <a:r>
              <a:rPr lang="en-US" i="1" dirty="0" err="1" smtClean="0">
                <a:solidFill>
                  <a:schemeClr val="tx1"/>
                </a:solidFill>
                <a:latin typeface="Times New Roman" pitchFamily="18" charset="0"/>
                <a:cs typeface="Times New Roman" pitchFamily="18" charset="0"/>
              </a:rPr>
              <a:t>không</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phụ</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thuộc</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vào</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đã</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thực</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hiện</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thủ</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tục</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thanh</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toán</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tạm</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ứng</a:t>
            </a:r>
            <a:r>
              <a:rPr lang="en-US" i="1" dirty="0" smtClean="0">
                <a:solidFill>
                  <a:schemeClr val="tx1"/>
                </a:solidFill>
                <a:latin typeface="Times New Roman" pitchFamily="18" charset="0"/>
                <a:cs typeface="Times New Roman" pitchFamily="18" charset="0"/>
              </a:rPr>
              <a:t> ở </a:t>
            </a:r>
            <a:r>
              <a:rPr lang="en-US" i="1" dirty="0" err="1" smtClean="0">
                <a:solidFill>
                  <a:schemeClr val="tx1"/>
                </a:solidFill>
                <a:latin typeface="Times New Roman" pitchFamily="18" charset="0"/>
                <a:cs typeface="Times New Roman" pitchFamily="18" charset="0"/>
              </a:rPr>
              <a:t>kho</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bạc</a:t>
            </a:r>
            <a:r>
              <a:rPr lang="en-US" i="1" dirty="0" smtClean="0">
                <a:solidFill>
                  <a:schemeClr val="tx1"/>
                </a:solidFill>
                <a:latin typeface="Times New Roman" pitchFamily="18" charset="0"/>
                <a:cs typeface="Times New Roman" pitchFamily="18" charset="0"/>
              </a:rPr>
              <a:t> hay </a:t>
            </a:r>
            <a:r>
              <a:rPr lang="en-US" i="1" dirty="0" err="1" smtClean="0">
                <a:solidFill>
                  <a:schemeClr val="tx1"/>
                </a:solidFill>
                <a:latin typeface="Times New Roman" pitchFamily="18" charset="0"/>
                <a:cs typeface="Times New Roman" pitchFamily="18" charset="0"/>
              </a:rPr>
              <a:t>chưa</a:t>
            </a:r>
            <a:r>
              <a:rPr lang="en-US" i="1" dirty="0" smtClean="0">
                <a:solidFill>
                  <a:schemeClr val="tx1"/>
                </a:solidFill>
                <a:latin typeface="Times New Roman" pitchFamily="18" charset="0"/>
                <a:cs typeface="Times New Roman" pitchFamily="18" charset="0"/>
              </a:rPr>
              <a:t>)</a:t>
            </a:r>
          </a:p>
          <a:p>
            <a:pPr marL="1085850" lvl="1" indent="-342900" algn="just">
              <a:buFont typeface="Wingdings" pitchFamily="2" charset="2"/>
              <a:buChar char="ü"/>
            </a:pPr>
            <a:r>
              <a:rPr lang="en-US" dirty="0" err="1" smtClean="0">
                <a:solidFill>
                  <a:schemeClr val="tx1"/>
                </a:solidFill>
                <a:latin typeface="Times New Roman" pitchFamily="18" charset="0"/>
                <a:cs typeface="Times New Roman" pitchFamily="18" charset="0"/>
              </a:rPr>
              <a:t>Ví</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dụ</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kinh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phí</a:t>
            </a:r>
            <a:r>
              <a:rPr lang="en-US" dirty="0" smtClean="0">
                <a:solidFill>
                  <a:schemeClr val="tx1"/>
                </a:solidFill>
                <a:latin typeface="Times New Roman" pitchFamily="18" charset="0"/>
                <a:cs typeface="Times New Roman" pitchFamily="18" charset="0"/>
              </a:rPr>
              <a:t> NSNN </a:t>
            </a:r>
            <a:r>
              <a:rPr lang="en-US" dirty="0" err="1" smtClean="0">
                <a:solidFill>
                  <a:schemeClr val="tx1"/>
                </a:solidFill>
                <a:latin typeface="Times New Roman" pitchFamily="18" charset="0"/>
                <a:cs typeface="Times New Roman" pitchFamily="18" charset="0"/>
              </a:rPr>
              <a:t>cấp</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bằng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tiền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tạm</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ứng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sau</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đó</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xuất</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quỹ</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để</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tạm</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ứng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cho</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nhà</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cung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cấp</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tuy</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nhiên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chưa</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ghi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nhận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việc</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chuyển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từ</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tạm</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thu</a:t>
            </a:r>
            <a:r>
              <a:rPr lang="en-US" dirty="0" smtClean="0">
                <a:solidFill>
                  <a:schemeClr val="tx1"/>
                </a:solidFill>
                <a:latin typeface="Times New Roman" pitchFamily="18" charset="0"/>
                <a:cs typeface="Times New Roman" pitchFamily="18" charset="0"/>
              </a:rPr>
              <a:t> sang </a:t>
            </a:r>
            <a:r>
              <a:rPr lang="en-US" dirty="0" err="1" smtClean="0">
                <a:solidFill>
                  <a:schemeClr val="tx1"/>
                </a:solidFill>
                <a:latin typeface="Times New Roman" pitchFamily="18" charset="0"/>
                <a:cs typeface="Times New Roman" pitchFamily="18" charset="0"/>
              </a:rPr>
              <a:t>ghi</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nhận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doanh</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thu</a:t>
            </a:r>
            <a:r>
              <a:rPr lang="en-US" dirty="0" smtClean="0">
                <a:solidFill>
                  <a:schemeClr val="tx1"/>
                </a:solidFill>
                <a:latin typeface="Times New Roman" pitchFamily="18" charset="0"/>
                <a:cs typeface="Times New Roman" pitchFamily="18" charset="0"/>
              </a:rPr>
              <a:t> do </a:t>
            </a:r>
            <a:r>
              <a:rPr lang="en-US" dirty="0" err="1" smtClean="0">
                <a:solidFill>
                  <a:schemeClr val="tx1"/>
                </a:solidFill>
                <a:latin typeface="Times New Roman" pitchFamily="18" charset="0"/>
                <a:cs typeface="Times New Roman" pitchFamily="18" charset="0"/>
              </a:rPr>
              <a:t>hợp</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đồng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vẫn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chưa</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thực</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hiện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xong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khoản</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tạm</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ứng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cho</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nhà</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cung</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cấp</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có</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thể</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bị</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thu</a:t>
            </a:r>
            <a:r>
              <a:rPr lang="en-US" dirty="0" smtClean="0">
                <a:solidFill>
                  <a:schemeClr val="tx1"/>
                </a:solidFill>
                <a:latin typeface="Times New Roman" pitchFamily="18" charset="0"/>
                <a:cs typeface="Times New Roman" pitchFamily="18" charset="0"/>
              </a:rPr>
              <a:t> </a:t>
            </a:r>
            <a:r>
              <a:rPr lang="en-US" err="1" smtClean="0">
                <a:solidFill>
                  <a:schemeClr val="tx1"/>
                </a:solidFill>
                <a:latin typeface="Times New Roman" pitchFamily="18" charset="0"/>
                <a:cs typeface="Times New Roman" pitchFamily="18" charset="0"/>
              </a:rPr>
              <a:t>hồi</a:t>
            </a:r>
            <a:r>
              <a:rPr lang="en-US" smtClean="0">
                <a:solidFill>
                  <a:schemeClr val="tx1"/>
                </a:solidFill>
                <a:latin typeface="Times New Roman" pitchFamily="18" charset="0"/>
                <a:cs typeface="Times New Roman" pitchFamily="18" charset="0"/>
              </a:rPr>
              <a:t> lại</a:t>
            </a:r>
          </a:p>
          <a:p>
            <a:pPr marL="457200" indent="-457200" algn="just">
              <a:buFont typeface="Wingdings" pitchFamily="2" charset="2"/>
              <a:buChar char="v"/>
            </a:pPr>
            <a:r>
              <a:rPr lang="en-US" smtClean="0">
                <a:solidFill>
                  <a:schemeClr val="tx1"/>
                </a:solidFill>
                <a:latin typeface="Times New Roman" pitchFamily="18" charset="0"/>
                <a:cs typeface="Times New Roman" pitchFamily="18" charset="0"/>
              </a:rPr>
              <a:t>Một khoản tạm thu được xác định là đủ điều kiện chuyển sang khoản nhận trước chưa ghi thu khi đơn vị đã sử dụng để mua TSCĐ, vật tư hàng hóa, công cụ dụng cụ. </a:t>
            </a:r>
          </a:p>
          <a:p>
            <a:pPr marL="1085850" lvl="1" indent="-342900" algn="just">
              <a:buFont typeface="Wingdings" pitchFamily="2" charset="2"/>
              <a:buChar char="ü"/>
            </a:pPr>
            <a:r>
              <a:rPr lang="en-US" smtClean="0">
                <a:solidFill>
                  <a:schemeClr val="tx1"/>
                </a:solidFill>
                <a:latin typeface="Times New Roman" pitchFamily="18" charset="0"/>
                <a:cs typeface="Times New Roman" pitchFamily="18" charset="0"/>
              </a:rPr>
              <a:t>Ví dụ kinh phí NSNN cấp bằng tiền tạm ứng, sau đó xuất quỹ để mua TSCĐ sử dụng ngay thì đơn vị ghi nhận tăng TSCĐ đồng thời chuyển từ tạm thu sang nhận trước chưa ghi thu (không phụ thuộc vào đã thực hiện thủ tục thanh toán tạm ứng ở kho bạc hay chưa)</a:t>
            </a:r>
          </a:p>
          <a:p>
            <a:pPr marL="1085850" lvl="1" indent="-342900" algn="just">
              <a:buFont typeface="Wingdings" pitchFamily="2" charset="2"/>
              <a:buChar char="ü"/>
            </a:pPr>
            <a:r>
              <a:rPr lang="en-US" smtClean="0">
                <a:solidFill>
                  <a:schemeClr val="tx1"/>
                </a:solidFill>
                <a:latin typeface="Times New Roman" pitchFamily="18" charset="0"/>
                <a:cs typeface="Times New Roman" pitchFamily="18" charset="0"/>
              </a:rPr>
              <a:t>Ví dụ kinh phí NSNN cấp bằng tiền tạm ứng, sau đó xuất quỹ để mua TSCĐ nhưng phải qua lắp đặt chạy thử, đơn vị chưa chuyển từ tạm thu sang nhận trước chưa ghi thu do TSCĐ vẫn chưa lắp đặt xong khoản tiền sử dụng có thể bị thu hồi lại nếu TSCĐ không được hình thành</a:t>
            </a:r>
          </a:p>
          <a:p>
            <a:pPr marL="1085850" lvl="1" indent="-342900" algn="just"/>
            <a:endParaRPr lang="en-US" dirty="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dirty="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5770907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smtClean="0">
                <a:latin typeface="Times New Roman" pitchFamily="18" charset="0"/>
                <a:cs typeface="Times New Roman" pitchFamily="18" charset="0"/>
              </a:rPr>
              <a:t>TÀI KHOẢN 337 – TẠM THU</a:t>
            </a:r>
            <a:endParaRPr lang="en-US" dirty="0">
              <a:latin typeface="Times New Roman" pitchFamily="18" charset="0"/>
              <a:cs typeface="Times New Roman" pitchFamily="18" charset="0"/>
            </a:endParaRPr>
          </a:p>
        </p:txBody>
      </p:sp>
      <p:sp>
        <p:nvSpPr>
          <p:cNvPr id="4" name="TextBox 3"/>
          <p:cNvSpPr txBox="1"/>
          <p:nvPr/>
        </p:nvSpPr>
        <p:spPr>
          <a:xfrm>
            <a:off x="694531" y="1495425"/>
            <a:ext cx="8839200" cy="1384995"/>
          </a:xfrm>
          <a:prstGeom prst="rect">
            <a:avLst/>
          </a:prstGeom>
          <a:noFill/>
        </p:spPr>
        <p:txBody>
          <a:bodyPr wrap="square" rtlCol="0">
            <a:spAutoFit/>
          </a:bodyPr>
          <a:lstStyle/>
          <a:p>
            <a:pPr marL="457200" indent="-457200" algn="ctr"/>
            <a:r>
              <a:rPr lang="en-US" sz="2800" b="1" smtClean="0">
                <a:solidFill>
                  <a:schemeClr val="tx1"/>
                </a:solidFill>
                <a:latin typeface="Times New Roman" pitchFamily="18" charset="0"/>
                <a:cs typeface="Times New Roman" pitchFamily="18" charset="0"/>
              </a:rPr>
              <a:t>Các </a:t>
            </a:r>
            <a:r>
              <a:rPr lang="en-US" sz="2800" b="1" dirty="0" err="1" smtClean="0">
                <a:solidFill>
                  <a:schemeClr val="tx1"/>
                </a:solidFill>
                <a:latin typeface="Times New Roman" pitchFamily="18" charset="0"/>
                <a:cs typeface="Times New Roman" pitchFamily="18" charset="0"/>
              </a:rPr>
              <a:t>điểm</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thay</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đổi</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của</a:t>
            </a:r>
            <a:r>
              <a:rPr lang="en-US" sz="2800" b="1" dirty="0" smtClean="0">
                <a:solidFill>
                  <a:schemeClr val="tx1"/>
                </a:solidFill>
                <a:latin typeface="Times New Roman" pitchFamily="18" charset="0"/>
                <a:cs typeface="Times New Roman" pitchFamily="18" charset="0"/>
              </a:rPr>
              <a:t> TK 337 so </a:t>
            </a:r>
            <a:r>
              <a:rPr lang="en-US" sz="2800" b="1" dirty="0" err="1" smtClean="0">
                <a:solidFill>
                  <a:schemeClr val="tx1"/>
                </a:solidFill>
                <a:latin typeface="Times New Roman" pitchFamily="18" charset="0"/>
                <a:cs typeface="Times New Roman" pitchFamily="18" charset="0"/>
              </a:rPr>
              <a:t>với</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chế</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độ</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cũ</a:t>
            </a:r>
            <a:r>
              <a:rPr lang="en-US" sz="2800" b="1" dirty="0" smtClean="0">
                <a:solidFill>
                  <a:schemeClr val="tx1"/>
                </a:solidFill>
                <a:latin typeface="Times New Roman" pitchFamily="18" charset="0"/>
                <a:cs typeface="Times New Roman" pitchFamily="18" charset="0"/>
              </a:rPr>
              <a:t>:</a:t>
            </a:r>
          </a:p>
          <a:p>
            <a:pPr marL="342900" indent="-342900" algn="just">
              <a:buFont typeface="+mj-lt"/>
              <a:buAutoNum type="arabicPeriod" startAt="2"/>
            </a:pPr>
            <a:endParaRPr lang="en-US" sz="2800" dirty="0" smtClean="0">
              <a:solidFill>
                <a:schemeClr val="tx1"/>
              </a:solidFill>
              <a:latin typeface="Times New Roman" pitchFamily="18" charset="0"/>
              <a:cs typeface="Times New Roman" pitchFamily="18" charset="0"/>
            </a:endParaRPr>
          </a:p>
          <a:p>
            <a:pPr algn="just"/>
            <a:endParaRPr lang="en-US" sz="2800" dirty="0">
              <a:solidFill>
                <a:schemeClr val="tx1"/>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561" y="2867025"/>
            <a:ext cx="10047302" cy="1295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0723038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931" y="581025"/>
            <a:ext cx="9030493" cy="508000"/>
          </a:xfrm>
        </p:spPr>
        <p:txBody>
          <a:bodyPr/>
          <a:lstStyle/>
          <a:p>
            <a:r>
              <a:rPr lang="en-US" dirty="0">
                <a:latin typeface="Times New Roman" pitchFamily="18" charset="0"/>
                <a:cs typeface="Times New Roman" pitchFamily="18" charset="0"/>
              </a:rPr>
              <a:t>TÀI KHOẢN </a:t>
            </a:r>
            <a:r>
              <a:rPr lang="en-US" dirty="0" smtClean="0">
                <a:latin typeface="Times New Roman" pitchFamily="18" charset="0"/>
                <a:cs typeface="Times New Roman" pitchFamily="18" charset="0"/>
              </a:rPr>
              <a:t>511, 512 – DOANH THU</a:t>
            </a:r>
            <a:endParaRPr lang="en-US" dirty="0">
              <a:latin typeface="Times New Roman" pitchFamily="18" charset="0"/>
              <a:cs typeface="Times New Roman" pitchFamily="18" charset="0"/>
            </a:endParaRPr>
          </a:p>
        </p:txBody>
      </p:sp>
      <p:sp>
        <p:nvSpPr>
          <p:cNvPr id="4" name="TextBox 3"/>
          <p:cNvSpPr txBox="1"/>
          <p:nvPr/>
        </p:nvSpPr>
        <p:spPr>
          <a:xfrm>
            <a:off x="542131" y="1495425"/>
            <a:ext cx="9144000" cy="4708981"/>
          </a:xfrm>
          <a:prstGeom prst="rect">
            <a:avLst/>
          </a:prstGeom>
          <a:noFill/>
        </p:spPr>
        <p:txBody>
          <a:bodyPr wrap="square" rtlCol="0">
            <a:spAutoFit/>
          </a:bodyPr>
          <a:lstStyle/>
          <a:p>
            <a:pPr marL="457200" lvl="0" indent="-457200" algn="just">
              <a:buFont typeface="Wingdings" pitchFamily="2" charset="2"/>
              <a:buChar char="v"/>
            </a:pPr>
            <a:r>
              <a:rPr lang="en-US" sz="2000" b="1" dirty="0" err="1" smtClean="0">
                <a:solidFill>
                  <a:schemeClr val="tx1"/>
                </a:solidFill>
                <a:latin typeface="Times New Roman" pitchFamily="18" charset="0"/>
                <a:cs typeface="Times New Roman" pitchFamily="18" charset="0"/>
              </a:rPr>
              <a:t>Tài</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khoản</a:t>
            </a:r>
            <a:r>
              <a:rPr lang="en-US" sz="2000" b="1" dirty="0" smtClean="0">
                <a:solidFill>
                  <a:schemeClr val="tx1"/>
                </a:solidFill>
                <a:latin typeface="Times New Roman" pitchFamily="18" charset="0"/>
                <a:cs typeface="Times New Roman" pitchFamily="18" charset="0"/>
              </a:rPr>
              <a:t> 511-Thu </a:t>
            </a:r>
            <a:r>
              <a:rPr lang="en-US" sz="2000" b="1" dirty="0" err="1" smtClean="0">
                <a:solidFill>
                  <a:schemeClr val="tx1"/>
                </a:solidFill>
                <a:latin typeface="Times New Roman" pitchFamily="18" charset="0"/>
                <a:cs typeface="Times New Roman" pitchFamily="18" charset="0"/>
              </a:rPr>
              <a:t>hoạt</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động</a:t>
            </a:r>
            <a:r>
              <a:rPr lang="en-US" sz="2000" b="1" dirty="0" smtClean="0">
                <a:solidFill>
                  <a:schemeClr val="tx1"/>
                </a:solidFill>
                <a:latin typeface="Times New Roman" pitchFamily="18" charset="0"/>
                <a:cs typeface="Times New Roman" pitchFamily="18" charset="0"/>
              </a:rPr>
              <a:t> do NSNN </a:t>
            </a:r>
            <a:r>
              <a:rPr lang="en-US" sz="2000" b="1" dirty="0" err="1" smtClean="0">
                <a:solidFill>
                  <a:schemeClr val="tx1"/>
                </a:solidFill>
                <a:latin typeface="Times New Roman" pitchFamily="18" charset="0"/>
                <a:cs typeface="Times New Roman" pitchFamily="18" charset="0"/>
              </a:rPr>
              <a:t>cấp</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có</a:t>
            </a:r>
            <a:r>
              <a:rPr lang="en-US" sz="2000" b="1" dirty="0" smtClean="0">
                <a:solidFill>
                  <a:schemeClr val="tx1"/>
                </a:solidFill>
                <a:latin typeface="Times New Roman" pitchFamily="18" charset="0"/>
                <a:cs typeface="Times New Roman" pitchFamily="18" charset="0"/>
              </a:rPr>
              <a:t> 3 </a:t>
            </a:r>
            <a:r>
              <a:rPr lang="en-US" sz="2000" b="1" dirty="0" err="1" smtClean="0">
                <a:solidFill>
                  <a:schemeClr val="tx1"/>
                </a:solidFill>
                <a:latin typeface="Times New Roman" pitchFamily="18" charset="0"/>
                <a:cs typeface="Times New Roman" pitchFamily="18" charset="0"/>
              </a:rPr>
              <a:t>tài</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khoản</a:t>
            </a:r>
            <a:r>
              <a:rPr lang="en-US" sz="2000" b="1" dirty="0" smtClean="0">
                <a:solidFill>
                  <a:schemeClr val="tx1"/>
                </a:solidFill>
                <a:latin typeface="Times New Roman" pitchFamily="18" charset="0"/>
                <a:cs typeface="Times New Roman" pitchFamily="18" charset="0"/>
              </a:rPr>
              <a:t> </a:t>
            </a:r>
            <a:r>
              <a:rPr lang="en-US" sz="2000" b="1" dirty="0" err="1" smtClean="0">
                <a:solidFill>
                  <a:schemeClr val="tx1"/>
                </a:solidFill>
                <a:latin typeface="Times New Roman" pitchFamily="18" charset="0"/>
                <a:cs typeface="Times New Roman" pitchFamily="18" charset="0"/>
              </a:rPr>
              <a:t>cấp</a:t>
            </a:r>
            <a:r>
              <a:rPr lang="en-US" sz="2000" b="1" dirty="0" smtClean="0">
                <a:solidFill>
                  <a:schemeClr val="tx1"/>
                </a:solidFill>
                <a:latin typeface="Times New Roman" pitchFamily="18" charset="0"/>
                <a:cs typeface="Times New Roman" pitchFamily="18" charset="0"/>
              </a:rPr>
              <a:t> 2:</a:t>
            </a:r>
          </a:p>
          <a:p>
            <a:pPr marL="1257300" lvl="1" indent="-514350" algn="just">
              <a:buFont typeface="Wingdings" pitchFamily="2" charset="2"/>
              <a:buChar char="ü"/>
            </a:pPr>
            <a:r>
              <a:rPr lang="en-US" sz="2000" dirty="0" smtClean="0">
                <a:solidFill>
                  <a:schemeClr val="tx1"/>
                </a:solidFill>
                <a:latin typeface="Times New Roman" pitchFamily="18" charset="0"/>
                <a:cs typeface="Times New Roman" pitchFamily="18" charset="0"/>
              </a:rPr>
              <a:t>TK 5111-Thường </a:t>
            </a:r>
            <a:r>
              <a:rPr lang="en-US" sz="2000" dirty="0" err="1" smtClean="0">
                <a:solidFill>
                  <a:schemeClr val="tx1"/>
                </a:solidFill>
                <a:latin typeface="Times New Roman" pitchFamily="18" charset="0"/>
                <a:cs typeface="Times New Roman" pitchFamily="18" charset="0"/>
              </a:rPr>
              <a:t>xuyên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phản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ánh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tình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hình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tiếp</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nhận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sử</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dụng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nguồn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a:t>
            </a:r>
            <a:r>
              <a:rPr lang="en-US" sz="2000" dirty="0" smtClean="0">
                <a:solidFill>
                  <a:schemeClr val="tx1"/>
                </a:solidFill>
                <a:latin typeface="Times New Roman" pitchFamily="18" charset="0"/>
                <a:cs typeface="Times New Roman" pitchFamily="18" charset="0"/>
              </a:rPr>
              <a:t> do NSNN </a:t>
            </a:r>
            <a:r>
              <a:rPr lang="en-US" sz="2000" dirty="0" err="1" smtClean="0">
                <a:solidFill>
                  <a:schemeClr val="tx1"/>
                </a:solidFill>
                <a:latin typeface="Times New Roman" pitchFamily="18" charset="0"/>
                <a:cs typeface="Times New Roman" pitchFamily="18" charset="0"/>
              </a:rPr>
              <a:t>cấp</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để</a:t>
            </a:r>
            <a:r>
              <a:rPr lang="en-US" sz="2000" dirty="0" smtClean="0">
                <a:solidFill>
                  <a:schemeClr val="tx1"/>
                </a:solidFill>
                <a:latin typeface="Times New Roman" pitchFamily="18" charset="0"/>
                <a:cs typeface="Times New Roman" pitchFamily="18" charset="0"/>
              </a:rPr>
              <a:t> chi </a:t>
            </a:r>
            <a:r>
              <a:rPr lang="en-US" sz="2000" dirty="0" err="1" smtClean="0">
                <a:solidFill>
                  <a:schemeClr val="tx1"/>
                </a:solidFill>
                <a:latin typeface="Times New Roman" pitchFamily="18" charset="0"/>
                <a:cs typeface="Times New Roman" pitchFamily="18" charset="0"/>
              </a:rPr>
              <a:t>các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nhiệm</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vụ</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thường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xuyên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của</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vị</a:t>
            </a:r>
            <a:endParaRPr lang="en-US" sz="2000" dirty="0" smtClean="0">
              <a:solidFill>
                <a:schemeClr val="tx1"/>
              </a:solidFill>
              <a:latin typeface="Times New Roman" pitchFamily="18" charset="0"/>
              <a:cs typeface="Times New Roman" pitchFamily="18" charset="0"/>
            </a:endParaRPr>
          </a:p>
          <a:p>
            <a:pPr marL="1257300" lvl="1" indent="-514350" algn="just">
              <a:buFont typeface="Wingdings" pitchFamily="2" charset="2"/>
              <a:buChar char="ü"/>
            </a:pPr>
            <a:r>
              <a:rPr lang="en-US" sz="2000" dirty="0" smtClean="0">
                <a:solidFill>
                  <a:schemeClr val="tx1"/>
                </a:solidFill>
                <a:latin typeface="Times New Roman" pitchFamily="18" charset="0"/>
                <a:cs typeface="Times New Roman" pitchFamily="18" charset="0"/>
              </a:rPr>
              <a:t>TK 5112-Không </a:t>
            </a:r>
            <a:r>
              <a:rPr lang="en-US" sz="2000" dirty="0" err="1" smtClean="0">
                <a:solidFill>
                  <a:schemeClr val="tx1"/>
                </a:solidFill>
                <a:latin typeface="Times New Roman" pitchFamily="18" charset="0"/>
                <a:cs typeface="Times New Roman" pitchFamily="18" charset="0"/>
              </a:rPr>
              <a:t>thường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xuyên</a:t>
            </a:r>
            <a:r>
              <a:rPr lang="en-US" sz="2000" dirty="0" smtClean="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phản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ánh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tình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hình</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tiếp</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nhận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sử</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dụng</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nguồn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thu</a:t>
            </a:r>
            <a:r>
              <a:rPr lang="en-US" sz="2000" dirty="0">
                <a:solidFill>
                  <a:schemeClr val="tx1"/>
                </a:solidFill>
                <a:latin typeface="Times New Roman" pitchFamily="18" charset="0"/>
                <a:cs typeface="Times New Roman" pitchFamily="18" charset="0"/>
              </a:rPr>
              <a:t> do NSNN </a:t>
            </a:r>
            <a:r>
              <a:rPr lang="en-US" sz="2000" dirty="0" err="1">
                <a:solidFill>
                  <a:schemeClr val="tx1"/>
                </a:solidFill>
                <a:latin typeface="Times New Roman" pitchFamily="18" charset="0"/>
                <a:cs typeface="Times New Roman" pitchFamily="18" charset="0"/>
              </a:rPr>
              <a:t>cấp</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để</a:t>
            </a:r>
            <a:r>
              <a:rPr lang="en-US" sz="2000" dirty="0">
                <a:solidFill>
                  <a:schemeClr val="tx1"/>
                </a:solidFill>
                <a:latin typeface="Times New Roman" pitchFamily="18" charset="0"/>
                <a:cs typeface="Times New Roman" pitchFamily="18" charset="0"/>
              </a:rPr>
              <a:t> chi </a:t>
            </a:r>
            <a:r>
              <a:rPr lang="en-US" sz="2000" dirty="0" err="1">
                <a:solidFill>
                  <a:schemeClr val="tx1"/>
                </a:solidFill>
                <a:latin typeface="Times New Roman" pitchFamily="18" charset="0"/>
                <a:cs typeface="Times New Roman" pitchFamily="18" charset="0"/>
              </a:rPr>
              <a:t>các</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nhiệm</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vụ</a:t>
            </a:r>
            <a:r>
              <a:rPr lang="en-US" sz="2000" dirty="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không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thường</a:t>
            </a:r>
            <a:r>
              <a:rPr lang="en-US" sz="2000" dirty="0" smtClean="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xuyên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của</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đơn</a:t>
            </a:r>
            <a:r>
              <a:rPr lang="en-US" sz="2000" dirty="0">
                <a:solidFill>
                  <a:schemeClr val="tx1"/>
                </a:solidFill>
                <a:latin typeface="Times New Roman" pitchFamily="18" charset="0"/>
                <a:cs typeface="Times New Roman" pitchFamily="18" charset="0"/>
              </a:rPr>
              <a:t> </a:t>
            </a:r>
            <a:r>
              <a:rPr lang="en-US" sz="2000" dirty="0" err="1">
                <a:solidFill>
                  <a:schemeClr val="tx1"/>
                </a:solidFill>
                <a:latin typeface="Times New Roman" pitchFamily="18" charset="0"/>
                <a:cs typeface="Times New Roman" pitchFamily="18" charset="0"/>
              </a:rPr>
              <a:t>vị</a:t>
            </a:r>
            <a:endParaRPr lang="en-US" sz="2000" dirty="0">
              <a:solidFill>
                <a:schemeClr val="tx1"/>
              </a:solidFill>
              <a:latin typeface="Times New Roman" pitchFamily="18" charset="0"/>
              <a:cs typeface="Times New Roman" pitchFamily="18" charset="0"/>
            </a:endParaRPr>
          </a:p>
          <a:p>
            <a:pPr marL="1257300" lvl="1" indent="-514350" algn="just">
              <a:buFont typeface="Wingdings" pitchFamily="2" charset="2"/>
              <a:buChar char="ü"/>
            </a:pPr>
            <a:r>
              <a:rPr lang="en-US" sz="2000" dirty="0" smtClean="0">
                <a:solidFill>
                  <a:schemeClr val="tx1"/>
                </a:solidFill>
                <a:latin typeface="Times New Roman" pitchFamily="18" charset="0"/>
                <a:cs typeface="Times New Roman" pitchFamily="18" charset="0"/>
              </a:rPr>
              <a:t>TK 5118-Thu </a:t>
            </a:r>
            <a:r>
              <a:rPr lang="en-US" sz="2000" dirty="0" err="1" smtClean="0">
                <a:solidFill>
                  <a:schemeClr val="tx1"/>
                </a:solidFill>
                <a:latin typeface="Times New Roman" pitchFamily="18" charset="0"/>
                <a:cs typeface="Times New Roman" pitchFamily="18" charset="0"/>
              </a:rPr>
              <a:t>hoạt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động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khác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phản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ánh</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các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khoản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thu</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hoạt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động</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khác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được</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để</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lại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và</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phải</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báo</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cáo</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quyết</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toán</a:t>
            </a: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theo</a:t>
            </a:r>
            <a:r>
              <a:rPr lang="en-US" sz="2000" dirty="0" smtClean="0">
                <a:solidFill>
                  <a:schemeClr val="tx1"/>
                </a:solidFill>
                <a:latin typeface="Times New Roman" pitchFamily="18" charset="0"/>
                <a:cs typeface="Times New Roman" pitchFamily="18" charset="0"/>
              </a:rPr>
              <a:t> MLNS</a:t>
            </a:r>
          </a:p>
          <a:p>
            <a:pPr marL="457200" lvl="0" indent="-457200" algn="just">
              <a:buFont typeface="Wingdings" pitchFamily="2" charset="2"/>
              <a:buChar char="v"/>
            </a:pPr>
            <a:r>
              <a:rPr lang="en-US" sz="2000" b="1" smtClean="0">
                <a:solidFill>
                  <a:schemeClr val="tx1"/>
                </a:solidFill>
                <a:latin typeface="Times New Roman" pitchFamily="18" charset="0"/>
                <a:cs typeface="Times New Roman" pitchFamily="18" charset="0"/>
              </a:rPr>
              <a:t>Tài khoản 512-Thu viện trợ, vay nợ nước ngoài có 2 tài khoản cấp 2:</a:t>
            </a:r>
          </a:p>
          <a:p>
            <a:pPr marL="1257300" lvl="1" indent="-514350" algn="just">
              <a:buFont typeface="+mj-lt"/>
              <a:buAutoNum type="arabicPeriod"/>
            </a:pPr>
            <a:r>
              <a:rPr lang="en-US" sz="2000" smtClean="0">
                <a:solidFill>
                  <a:schemeClr val="tx1"/>
                </a:solidFill>
                <a:latin typeface="Times New Roman" pitchFamily="18" charset="0"/>
                <a:cs typeface="Times New Roman" pitchFamily="18" charset="0"/>
              </a:rPr>
              <a:t>TK 5121-Thu viện trợ: phản ánh tình hình tiếp nhận, sử dụng nguồn viện trợ không hoàn lại</a:t>
            </a:r>
          </a:p>
          <a:p>
            <a:pPr marL="1257300" lvl="1" indent="-514350" algn="just">
              <a:buFont typeface="+mj-lt"/>
              <a:buAutoNum type="arabicPeriod"/>
            </a:pPr>
            <a:r>
              <a:rPr lang="en-US" sz="2000" smtClean="0">
                <a:solidFill>
                  <a:schemeClr val="tx1"/>
                </a:solidFill>
                <a:latin typeface="Times New Roman" pitchFamily="18" charset="0"/>
                <a:cs typeface="Times New Roman" pitchFamily="18" charset="0"/>
              </a:rPr>
              <a:t>TK 5122-Không thường xuyên: phản ánh tình hình tiếp nhận, sử dụng nguồn vay nợ nước ngoài</a:t>
            </a:r>
          </a:p>
          <a:p>
            <a:pPr algn="just"/>
            <a:endParaRPr lang="en-US" sz="2000" dirty="0" smtClean="0">
              <a:solidFill>
                <a:schemeClr val="tx1"/>
              </a:solidFill>
              <a:latin typeface="Times New Roman" pitchFamily="18" charset="0"/>
              <a:cs typeface="Times New Roman" pitchFamily="18" charset="0"/>
            </a:endParaRPr>
          </a:p>
          <a:p>
            <a:pPr marL="342900" indent="-342900" algn="just">
              <a:buFont typeface="+mj-lt"/>
              <a:buAutoNum type="arabicPeriod"/>
            </a:pPr>
            <a:endParaRPr lang="en-US" sz="2000" dirty="0">
              <a:solidFill>
                <a:schemeClr val="tx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4083356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icrosoft YaHei"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41790</TotalTime>
  <Words>4028</Words>
  <Application>Microsoft Office PowerPoint</Application>
  <PresentationFormat>Custom</PresentationFormat>
  <Paragraphs>350</Paragraphs>
  <Slides>38</Slides>
  <Notes>6</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HƯỚNG DẪN HẠCH TOÁN  NGHIỆP VỤ KẾ TOÁN NGÂN SÁCH</vt:lpstr>
      <vt:lpstr>1. SƠ ĐỒ LUỒNG NGHIỆP VỤ</vt:lpstr>
      <vt:lpstr>2. SƠ ĐỒ CHỮ T VÀ NGUYÊN TẮC HẠCH TOÁN</vt:lpstr>
      <vt:lpstr>TÀI KHOẢN SỬ DỤNG</vt:lpstr>
      <vt:lpstr>TÀI KHOẢN 337 – TẠM THU</vt:lpstr>
      <vt:lpstr>TÀI KHOẢN 337 – TẠM THU</vt:lpstr>
      <vt:lpstr>TÀI KHOẢN 337 – TẠM THU</vt:lpstr>
      <vt:lpstr>TÀI KHOẢN 337 – TẠM THU</vt:lpstr>
      <vt:lpstr>TÀI KHOẢN 511, 512 – DOANH THU</vt:lpstr>
      <vt:lpstr>TÀI KHOẢN 511, 512 – DOANH THU</vt:lpstr>
      <vt:lpstr>TÀI KHOẢN 511, 512 – DOANH THU</vt:lpstr>
      <vt:lpstr>TÀI KHOẢN 366 – CÁC KHOẢN NHẬN TRƯỚC CHƯA GHI THU</vt:lpstr>
      <vt:lpstr>TÀI KHOẢN 366 – CÁC KHOẢN NHẬN TRƯỚC CHƯA GHI THU</vt:lpstr>
      <vt:lpstr>TÀI KHOẢN 366 – CÁC KHOẢN NHẬN TRƯỚC CHƯA GHI THU</vt:lpstr>
      <vt:lpstr>TÀI KHOẢN 137 – TẠM CHI</vt:lpstr>
      <vt:lpstr>TÀI KHOẢN 008 - DỰ TOÁN CHI HOẠT ĐỘNG</vt:lpstr>
      <vt:lpstr>TÀI KHOẢN 009 - DỰ TOÁN ĐẦU TƯ XDCB</vt:lpstr>
      <vt:lpstr>TÀI KHOẢN 008, 009 – DỰ TOÁN</vt:lpstr>
      <vt:lpstr>TÀI KHOẢN 008,009 – DỰ TOÁN</vt:lpstr>
      <vt:lpstr>TÀI KHOẢN 012,013 - LỆNH CHI TIỀN</vt:lpstr>
      <vt:lpstr>TÀI KHOẢN 012,013 - LỆNH CHI TIỀN</vt:lpstr>
      <vt:lpstr>TÀI KHOẢN 012, 013 – LỆNH CHI TIỀN</vt:lpstr>
      <vt:lpstr>TÀI KHOẢN 012, 013 – LỆNH CHI TIỀN</vt:lpstr>
      <vt:lpstr>Slide 24</vt:lpstr>
      <vt:lpstr>RÚT DỰ TOÁN THỰC CHI – MỘT SỐ BÚT TOÁN THƯỜNG DÙNG</vt:lpstr>
      <vt:lpstr>RÚT DỰ TOÁN TẠM ỨNG – MỘT SỐ BÚT TOÁN THƯỜNG DÙNG</vt:lpstr>
      <vt:lpstr>TẠM CHI NGÂN SÁCH – MỘT SỐ BÚT TOÁN THƯỜNG DÙNG</vt:lpstr>
      <vt:lpstr>TẠM CHI NGÂN SÁCH – MỘT SỐ BÚT TOÁN THƯỜNG DÙNG</vt:lpstr>
      <vt:lpstr>DỰ TOÁN CẤP BẰNG LỆNH CHI TIỀN – MỘT SỐ BÚT TOÁN THƯỜNG DÙNG</vt:lpstr>
      <vt:lpstr>DỰ TOÁN CẤP BẰNG LỆNH CHI TIỀN – MỘT SỐ BÚT TOÁN THƯỜNG DÙNG</vt:lpstr>
      <vt:lpstr>SƠ ĐỒ HẠCH TOÁN - XÁC ĐỊNH THẶNG DƯ (THÂM HỤT) LŨY KẾ CÁC HOẠT ĐỘNG HCSN</vt:lpstr>
      <vt:lpstr>3. CHỨNG TỪ, BÁO CÁO</vt:lpstr>
      <vt:lpstr>3. CHỨNG TỪ, BÁO CÁO</vt:lpstr>
      <vt:lpstr>3. CHỨNG TỪ, BÁO CÁO</vt:lpstr>
      <vt:lpstr>3. CHỨNG TỪ, BÁO CÁO</vt:lpstr>
      <vt:lpstr>Slide 36</vt:lpstr>
      <vt:lpstr>Slide 37</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Viet Hung</cp:lastModifiedBy>
  <cp:revision>796</cp:revision>
  <cp:lastPrinted>1601-01-01T00:00:00Z</cp:lastPrinted>
  <dcterms:created xsi:type="dcterms:W3CDTF">2014-01-10T01:49:19Z</dcterms:created>
  <dcterms:modified xsi:type="dcterms:W3CDTF">2018-01-11T08:37:30Z</dcterms:modified>
</cp:coreProperties>
</file>